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69" r:id="rId5"/>
    <p:sldId id="273" r:id="rId6"/>
    <p:sldId id="275" r:id="rId7"/>
    <p:sldId id="270" r:id="rId8"/>
    <p:sldId id="278" r:id="rId9"/>
    <p:sldId id="271" r:id="rId10"/>
    <p:sldId id="272" r:id="rId11"/>
    <p:sldId id="263" r:id="rId12"/>
    <p:sldId id="264" r:id="rId13"/>
    <p:sldId id="265" r:id="rId14"/>
    <p:sldId id="283" r:id="rId15"/>
    <p:sldId id="267" r:id="rId16"/>
    <p:sldId id="268" r:id="rId17"/>
    <p:sldId id="285" r:id="rId18"/>
    <p:sldId id="277" r:id="rId19"/>
    <p:sldId id="276" r:id="rId20"/>
    <p:sldId id="279" r:id="rId21"/>
    <p:sldId id="280" r:id="rId22"/>
    <p:sldId id="274" r:id="rId23"/>
    <p:sldId id="281" r:id="rId2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41" d="100"/>
          <a:sy n="41" d="100"/>
        </p:scale>
        <p:origin x="900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5F9916-4849-47C9-954F-2E25E4B38840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t-BR"/>
        </a:p>
      </dgm:t>
    </dgm:pt>
    <dgm:pt modelId="{6D51282F-A1B0-49B9-BE0E-161AD7388E02}">
      <dgm:prSet phldrT="[Texto]"/>
      <dgm:spPr/>
      <dgm:t>
        <a:bodyPr/>
        <a:lstStyle/>
        <a:p>
          <a:r>
            <a:rPr lang="pt-BR" dirty="0"/>
            <a:t>Coordenação  Geral de Estágio - CGE Reitoria</a:t>
          </a:r>
        </a:p>
      </dgm:t>
    </dgm:pt>
    <dgm:pt modelId="{6040E881-0905-49EF-8A0B-A29AC23AB9B5}" type="parTrans" cxnId="{9BC21F26-1F23-44CF-A628-CAB6B41BD162}">
      <dgm:prSet/>
      <dgm:spPr/>
      <dgm:t>
        <a:bodyPr/>
        <a:lstStyle/>
        <a:p>
          <a:endParaRPr lang="pt-BR"/>
        </a:p>
      </dgm:t>
    </dgm:pt>
    <dgm:pt modelId="{FD5B927F-FC82-4322-B8ED-90E548D75CFF}" type="sibTrans" cxnId="{9BC21F26-1F23-44CF-A628-CAB6B41BD162}">
      <dgm:prSet/>
      <dgm:spPr/>
      <dgm:t>
        <a:bodyPr/>
        <a:lstStyle/>
        <a:p>
          <a:endParaRPr lang="pt-BR"/>
        </a:p>
      </dgm:t>
    </dgm:pt>
    <dgm:pt modelId="{A0D4E7ED-0433-4BED-A87C-6B13E2CFE141}">
      <dgm:prSet phldrT="[Texto]"/>
      <dgm:spPr/>
      <dgm:t>
        <a:bodyPr/>
        <a:lstStyle/>
        <a:p>
          <a:r>
            <a:rPr lang="pt-BR" dirty="0"/>
            <a:t>Coordenação de Estágio do curso – “braço” da Coordenação do Curso</a:t>
          </a:r>
        </a:p>
      </dgm:t>
    </dgm:pt>
    <dgm:pt modelId="{3FFD0673-3F52-4969-8811-C200FCCE3BD4}" type="parTrans" cxnId="{02DB3EE9-7BA6-40BC-906E-50286FE243A2}">
      <dgm:prSet/>
      <dgm:spPr/>
      <dgm:t>
        <a:bodyPr/>
        <a:lstStyle/>
        <a:p>
          <a:endParaRPr lang="pt-BR"/>
        </a:p>
      </dgm:t>
    </dgm:pt>
    <dgm:pt modelId="{7503E73D-6D22-4E3D-A29D-67AAF93B2FD3}" type="sibTrans" cxnId="{02DB3EE9-7BA6-40BC-906E-50286FE243A2}">
      <dgm:prSet/>
      <dgm:spPr/>
      <dgm:t>
        <a:bodyPr/>
        <a:lstStyle/>
        <a:p>
          <a:endParaRPr lang="pt-BR"/>
        </a:p>
      </dgm:t>
    </dgm:pt>
    <dgm:pt modelId="{6F8FF3E2-FB33-40D8-9E0B-49AB434CBAD8}">
      <dgm:prSet phldrT="[Texto]"/>
      <dgm:spPr/>
      <dgm:t>
        <a:bodyPr/>
        <a:lstStyle/>
        <a:p>
          <a:r>
            <a:rPr lang="pt-BR" dirty="0"/>
            <a:t>Supervisora Docente</a:t>
          </a:r>
        </a:p>
      </dgm:t>
    </dgm:pt>
    <dgm:pt modelId="{53A0CA30-FBB9-430F-A1F2-194BB8DD1670}" type="parTrans" cxnId="{99837527-2BE8-4572-AA65-9E2D00CB137E}">
      <dgm:prSet/>
      <dgm:spPr/>
      <dgm:t>
        <a:bodyPr/>
        <a:lstStyle/>
        <a:p>
          <a:endParaRPr lang="pt-BR"/>
        </a:p>
      </dgm:t>
    </dgm:pt>
    <dgm:pt modelId="{A434609E-1712-4017-837E-EF94BB4172E7}" type="sibTrans" cxnId="{99837527-2BE8-4572-AA65-9E2D00CB137E}">
      <dgm:prSet/>
      <dgm:spPr/>
      <dgm:t>
        <a:bodyPr/>
        <a:lstStyle/>
        <a:p>
          <a:endParaRPr lang="pt-BR"/>
        </a:p>
      </dgm:t>
    </dgm:pt>
    <dgm:pt modelId="{DBE94BA5-A7F1-4A89-8F43-C5A864D35A8E}">
      <dgm:prSet phldrT="[Texto]"/>
      <dgm:spPr/>
      <dgm:t>
        <a:bodyPr/>
        <a:lstStyle/>
        <a:p>
          <a:r>
            <a:rPr lang="pt-BR" dirty="0"/>
            <a:t>Preceptoria</a:t>
          </a:r>
        </a:p>
      </dgm:t>
    </dgm:pt>
    <dgm:pt modelId="{D4EDD73E-9E36-42A5-8B4F-833A16AD6EAE}" type="parTrans" cxnId="{70539D43-7A90-4D2D-81CB-EC3F468F5DB1}">
      <dgm:prSet/>
      <dgm:spPr/>
      <dgm:t>
        <a:bodyPr/>
        <a:lstStyle/>
        <a:p>
          <a:endParaRPr lang="pt-BR"/>
        </a:p>
      </dgm:t>
    </dgm:pt>
    <dgm:pt modelId="{05ADEEB1-2398-414A-BBC6-58CE3E90D6AB}" type="sibTrans" cxnId="{70539D43-7A90-4D2D-81CB-EC3F468F5DB1}">
      <dgm:prSet/>
      <dgm:spPr/>
      <dgm:t>
        <a:bodyPr/>
        <a:lstStyle/>
        <a:p>
          <a:endParaRPr lang="pt-BR"/>
        </a:p>
      </dgm:t>
    </dgm:pt>
    <dgm:pt modelId="{5AD20A3D-3F91-4778-8719-2D29641CF75A}">
      <dgm:prSet phldrT="[Texto]"/>
      <dgm:spPr/>
      <dgm:t>
        <a:bodyPr/>
        <a:lstStyle/>
        <a:p>
          <a:r>
            <a:rPr lang="pt-BR" dirty="0"/>
            <a:t>Estagiárias (os)</a:t>
          </a:r>
        </a:p>
      </dgm:t>
    </dgm:pt>
    <dgm:pt modelId="{6670974B-5B6F-4575-AF24-43BD9BEA908B}" type="parTrans" cxnId="{E0982A58-A47F-4689-B786-0D2FBA78D8CE}">
      <dgm:prSet/>
      <dgm:spPr/>
      <dgm:t>
        <a:bodyPr/>
        <a:lstStyle/>
        <a:p>
          <a:endParaRPr lang="pt-BR"/>
        </a:p>
      </dgm:t>
    </dgm:pt>
    <dgm:pt modelId="{52F07FBB-9F52-4872-AAE6-ABCD32168EE7}" type="sibTrans" cxnId="{E0982A58-A47F-4689-B786-0D2FBA78D8CE}">
      <dgm:prSet/>
      <dgm:spPr/>
      <dgm:t>
        <a:bodyPr/>
        <a:lstStyle/>
        <a:p>
          <a:endParaRPr lang="pt-BR"/>
        </a:p>
      </dgm:t>
    </dgm:pt>
    <dgm:pt modelId="{1F7D949C-A188-4717-891B-A35AC693BDCC}" type="pres">
      <dgm:prSet presAssocID="{AD5F9916-4849-47C9-954F-2E25E4B38840}" presName="diagram" presStyleCnt="0">
        <dgm:presLayoutVars>
          <dgm:dir/>
          <dgm:resizeHandles val="exact"/>
        </dgm:presLayoutVars>
      </dgm:prSet>
      <dgm:spPr/>
    </dgm:pt>
    <dgm:pt modelId="{D577AF24-EEE0-4A8E-9796-67A3CDF69580}" type="pres">
      <dgm:prSet presAssocID="{6D51282F-A1B0-49B9-BE0E-161AD7388E02}" presName="node" presStyleLbl="node1" presStyleIdx="0" presStyleCnt="5">
        <dgm:presLayoutVars>
          <dgm:bulletEnabled val="1"/>
        </dgm:presLayoutVars>
      </dgm:prSet>
      <dgm:spPr/>
    </dgm:pt>
    <dgm:pt modelId="{683A96AB-A31C-42FD-A4B7-979100635139}" type="pres">
      <dgm:prSet presAssocID="{FD5B927F-FC82-4322-B8ED-90E548D75CFF}" presName="sibTrans" presStyleCnt="0"/>
      <dgm:spPr/>
    </dgm:pt>
    <dgm:pt modelId="{426953E0-E46C-48B8-98B1-A947E61FAD38}" type="pres">
      <dgm:prSet presAssocID="{A0D4E7ED-0433-4BED-A87C-6B13E2CFE141}" presName="node" presStyleLbl="node1" presStyleIdx="1" presStyleCnt="5" custScaleX="105659">
        <dgm:presLayoutVars>
          <dgm:bulletEnabled val="1"/>
        </dgm:presLayoutVars>
      </dgm:prSet>
      <dgm:spPr/>
    </dgm:pt>
    <dgm:pt modelId="{26D1F438-20E0-4727-9361-0810EC75F1DA}" type="pres">
      <dgm:prSet presAssocID="{7503E73D-6D22-4E3D-A29D-67AAF93B2FD3}" presName="sibTrans" presStyleCnt="0"/>
      <dgm:spPr/>
    </dgm:pt>
    <dgm:pt modelId="{AEBACBD7-2AC2-4F9F-9094-9E9DD7985A19}" type="pres">
      <dgm:prSet presAssocID="{6F8FF3E2-FB33-40D8-9E0B-49AB434CBAD8}" presName="node" presStyleLbl="node1" presStyleIdx="2" presStyleCnt="5">
        <dgm:presLayoutVars>
          <dgm:bulletEnabled val="1"/>
        </dgm:presLayoutVars>
      </dgm:prSet>
      <dgm:spPr/>
    </dgm:pt>
    <dgm:pt modelId="{973E05F2-2D1A-4B97-B71C-FE65DAEB330F}" type="pres">
      <dgm:prSet presAssocID="{A434609E-1712-4017-837E-EF94BB4172E7}" presName="sibTrans" presStyleCnt="0"/>
      <dgm:spPr/>
    </dgm:pt>
    <dgm:pt modelId="{CE195FC9-A298-40F5-BCFD-196231A32BD6}" type="pres">
      <dgm:prSet presAssocID="{DBE94BA5-A7F1-4A89-8F43-C5A864D35A8E}" presName="node" presStyleLbl="node1" presStyleIdx="3" presStyleCnt="5">
        <dgm:presLayoutVars>
          <dgm:bulletEnabled val="1"/>
        </dgm:presLayoutVars>
      </dgm:prSet>
      <dgm:spPr/>
    </dgm:pt>
    <dgm:pt modelId="{34590937-5E4E-4DF5-8AF6-817717AE355B}" type="pres">
      <dgm:prSet presAssocID="{05ADEEB1-2398-414A-BBC6-58CE3E90D6AB}" presName="sibTrans" presStyleCnt="0"/>
      <dgm:spPr/>
    </dgm:pt>
    <dgm:pt modelId="{2AE64D29-BBA9-42F8-B7D5-5A5A2B28294C}" type="pres">
      <dgm:prSet presAssocID="{5AD20A3D-3F91-4778-8719-2D29641CF75A}" presName="node" presStyleLbl="node1" presStyleIdx="4" presStyleCnt="5">
        <dgm:presLayoutVars>
          <dgm:bulletEnabled val="1"/>
        </dgm:presLayoutVars>
      </dgm:prSet>
      <dgm:spPr/>
    </dgm:pt>
  </dgm:ptLst>
  <dgm:cxnLst>
    <dgm:cxn modelId="{30E5A005-AE49-453F-AC20-464A1DD31F38}" type="presOf" srcId="{5AD20A3D-3F91-4778-8719-2D29641CF75A}" destId="{2AE64D29-BBA9-42F8-B7D5-5A5A2B28294C}" srcOrd="0" destOrd="0" presId="urn:microsoft.com/office/officeart/2005/8/layout/default"/>
    <dgm:cxn modelId="{9BC21F26-1F23-44CF-A628-CAB6B41BD162}" srcId="{AD5F9916-4849-47C9-954F-2E25E4B38840}" destId="{6D51282F-A1B0-49B9-BE0E-161AD7388E02}" srcOrd="0" destOrd="0" parTransId="{6040E881-0905-49EF-8A0B-A29AC23AB9B5}" sibTransId="{FD5B927F-FC82-4322-B8ED-90E548D75CFF}"/>
    <dgm:cxn modelId="{99837527-2BE8-4572-AA65-9E2D00CB137E}" srcId="{AD5F9916-4849-47C9-954F-2E25E4B38840}" destId="{6F8FF3E2-FB33-40D8-9E0B-49AB434CBAD8}" srcOrd="2" destOrd="0" parTransId="{53A0CA30-FBB9-430F-A1F2-194BB8DD1670}" sibTransId="{A434609E-1712-4017-837E-EF94BB4172E7}"/>
    <dgm:cxn modelId="{70539D43-7A90-4D2D-81CB-EC3F468F5DB1}" srcId="{AD5F9916-4849-47C9-954F-2E25E4B38840}" destId="{DBE94BA5-A7F1-4A89-8F43-C5A864D35A8E}" srcOrd="3" destOrd="0" parTransId="{D4EDD73E-9E36-42A5-8B4F-833A16AD6EAE}" sibTransId="{05ADEEB1-2398-414A-BBC6-58CE3E90D6AB}"/>
    <dgm:cxn modelId="{70908B6C-1649-42BD-AAF0-121B8F5CF841}" type="presOf" srcId="{A0D4E7ED-0433-4BED-A87C-6B13E2CFE141}" destId="{426953E0-E46C-48B8-98B1-A947E61FAD38}" srcOrd="0" destOrd="0" presId="urn:microsoft.com/office/officeart/2005/8/layout/default"/>
    <dgm:cxn modelId="{E0982A58-A47F-4689-B786-0D2FBA78D8CE}" srcId="{AD5F9916-4849-47C9-954F-2E25E4B38840}" destId="{5AD20A3D-3F91-4778-8719-2D29641CF75A}" srcOrd="4" destOrd="0" parTransId="{6670974B-5B6F-4575-AF24-43BD9BEA908B}" sibTransId="{52F07FBB-9F52-4872-AAE6-ABCD32168EE7}"/>
    <dgm:cxn modelId="{7A754DAE-CA3E-478C-A908-5303C988C106}" type="presOf" srcId="{DBE94BA5-A7F1-4A89-8F43-C5A864D35A8E}" destId="{CE195FC9-A298-40F5-BCFD-196231A32BD6}" srcOrd="0" destOrd="0" presId="urn:microsoft.com/office/officeart/2005/8/layout/default"/>
    <dgm:cxn modelId="{5A9FD3BD-3F22-4A75-A84F-AFAB7504ECFB}" type="presOf" srcId="{AD5F9916-4849-47C9-954F-2E25E4B38840}" destId="{1F7D949C-A188-4717-891B-A35AC693BDCC}" srcOrd="0" destOrd="0" presId="urn:microsoft.com/office/officeart/2005/8/layout/default"/>
    <dgm:cxn modelId="{297FC0D8-F700-41F3-A30A-222298FF8970}" type="presOf" srcId="{6D51282F-A1B0-49B9-BE0E-161AD7388E02}" destId="{D577AF24-EEE0-4A8E-9796-67A3CDF69580}" srcOrd="0" destOrd="0" presId="urn:microsoft.com/office/officeart/2005/8/layout/default"/>
    <dgm:cxn modelId="{BE2D1CE7-ED8B-4CCC-BC27-E6E6A16558F3}" type="presOf" srcId="{6F8FF3E2-FB33-40D8-9E0B-49AB434CBAD8}" destId="{AEBACBD7-2AC2-4F9F-9094-9E9DD7985A19}" srcOrd="0" destOrd="0" presId="urn:microsoft.com/office/officeart/2005/8/layout/default"/>
    <dgm:cxn modelId="{02DB3EE9-7BA6-40BC-906E-50286FE243A2}" srcId="{AD5F9916-4849-47C9-954F-2E25E4B38840}" destId="{A0D4E7ED-0433-4BED-A87C-6B13E2CFE141}" srcOrd="1" destOrd="0" parTransId="{3FFD0673-3F52-4969-8811-C200FCCE3BD4}" sibTransId="{7503E73D-6D22-4E3D-A29D-67AAF93B2FD3}"/>
    <dgm:cxn modelId="{43996812-0179-479F-8615-211AD4AD5E66}" type="presParOf" srcId="{1F7D949C-A188-4717-891B-A35AC693BDCC}" destId="{D577AF24-EEE0-4A8E-9796-67A3CDF69580}" srcOrd="0" destOrd="0" presId="urn:microsoft.com/office/officeart/2005/8/layout/default"/>
    <dgm:cxn modelId="{1CEA38B9-CC99-4ABE-A548-64862D19DFA8}" type="presParOf" srcId="{1F7D949C-A188-4717-891B-A35AC693BDCC}" destId="{683A96AB-A31C-42FD-A4B7-979100635139}" srcOrd="1" destOrd="0" presId="urn:microsoft.com/office/officeart/2005/8/layout/default"/>
    <dgm:cxn modelId="{772664A7-DC15-45ED-9F3A-335903E456A7}" type="presParOf" srcId="{1F7D949C-A188-4717-891B-A35AC693BDCC}" destId="{426953E0-E46C-48B8-98B1-A947E61FAD38}" srcOrd="2" destOrd="0" presId="urn:microsoft.com/office/officeart/2005/8/layout/default"/>
    <dgm:cxn modelId="{BE3B08E2-498A-4F46-89F4-F4A081E3146A}" type="presParOf" srcId="{1F7D949C-A188-4717-891B-A35AC693BDCC}" destId="{26D1F438-20E0-4727-9361-0810EC75F1DA}" srcOrd="3" destOrd="0" presId="urn:microsoft.com/office/officeart/2005/8/layout/default"/>
    <dgm:cxn modelId="{AAE224A3-1284-4207-866F-7498108650BC}" type="presParOf" srcId="{1F7D949C-A188-4717-891B-A35AC693BDCC}" destId="{AEBACBD7-2AC2-4F9F-9094-9E9DD7985A19}" srcOrd="4" destOrd="0" presId="urn:microsoft.com/office/officeart/2005/8/layout/default"/>
    <dgm:cxn modelId="{DD7C7224-0F99-41A9-ACD1-10EE6C91B4EC}" type="presParOf" srcId="{1F7D949C-A188-4717-891B-A35AC693BDCC}" destId="{973E05F2-2D1A-4B97-B71C-FE65DAEB330F}" srcOrd="5" destOrd="0" presId="urn:microsoft.com/office/officeart/2005/8/layout/default"/>
    <dgm:cxn modelId="{E716A74A-1A69-49A0-81E9-28EF80A1FC89}" type="presParOf" srcId="{1F7D949C-A188-4717-891B-A35AC693BDCC}" destId="{CE195FC9-A298-40F5-BCFD-196231A32BD6}" srcOrd="6" destOrd="0" presId="urn:microsoft.com/office/officeart/2005/8/layout/default"/>
    <dgm:cxn modelId="{D71B0002-A9B9-4F01-ADF2-28C2B6FA090F}" type="presParOf" srcId="{1F7D949C-A188-4717-891B-A35AC693BDCC}" destId="{34590937-5E4E-4DF5-8AF6-817717AE355B}" srcOrd="7" destOrd="0" presId="urn:microsoft.com/office/officeart/2005/8/layout/default"/>
    <dgm:cxn modelId="{6E680468-D641-4E1B-B02E-D2B1F0AF73F2}" type="presParOf" srcId="{1F7D949C-A188-4717-891B-A35AC693BDCC}" destId="{2AE64D29-BBA9-42F8-B7D5-5A5A2B28294C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B191011-C434-4536-A825-5F3C797E640D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1627E723-F115-4649-8267-9B64C5DC2DFA}">
      <dgm:prSet/>
      <dgm:spPr/>
      <dgm:t>
        <a:bodyPr/>
        <a:lstStyle/>
        <a:p>
          <a:r>
            <a:rPr lang="pt-BR"/>
            <a:t>Hospitalar</a:t>
          </a:r>
          <a:endParaRPr lang="en-US"/>
        </a:p>
      </dgm:t>
    </dgm:pt>
    <dgm:pt modelId="{A2F9611B-AA14-4712-A3ED-19D603FCA40D}" type="parTrans" cxnId="{62BBFFB7-CC51-421D-871B-68FA5240086B}">
      <dgm:prSet/>
      <dgm:spPr/>
      <dgm:t>
        <a:bodyPr/>
        <a:lstStyle/>
        <a:p>
          <a:endParaRPr lang="en-US"/>
        </a:p>
      </dgm:t>
    </dgm:pt>
    <dgm:pt modelId="{9F4068D6-13C8-4E16-BE5B-4EF2368168DB}" type="sibTrans" cxnId="{62BBFFB7-CC51-421D-871B-68FA5240086B}">
      <dgm:prSet/>
      <dgm:spPr/>
      <dgm:t>
        <a:bodyPr/>
        <a:lstStyle/>
        <a:p>
          <a:endParaRPr lang="en-US"/>
        </a:p>
      </dgm:t>
    </dgm:pt>
    <dgm:pt modelId="{667D0258-ED6B-4B41-897B-99D352D16304}">
      <dgm:prSet/>
      <dgm:spPr/>
      <dgm:t>
        <a:bodyPr/>
        <a:lstStyle/>
        <a:p>
          <a:r>
            <a:rPr lang="pt-BR"/>
            <a:t>Funcional</a:t>
          </a:r>
          <a:endParaRPr lang="en-US"/>
        </a:p>
      </dgm:t>
    </dgm:pt>
    <dgm:pt modelId="{FC10DFF9-60D9-406A-B5EB-437AF053B9D8}" type="parTrans" cxnId="{9C4F678A-F5DC-4326-98EA-913A46C2085B}">
      <dgm:prSet/>
      <dgm:spPr/>
      <dgm:t>
        <a:bodyPr/>
        <a:lstStyle/>
        <a:p>
          <a:endParaRPr lang="en-US"/>
        </a:p>
      </dgm:t>
    </dgm:pt>
    <dgm:pt modelId="{4A3B75BA-2E15-455F-ADDC-E03FBD118553}" type="sibTrans" cxnId="{9C4F678A-F5DC-4326-98EA-913A46C2085B}">
      <dgm:prSet/>
      <dgm:spPr/>
      <dgm:t>
        <a:bodyPr/>
        <a:lstStyle/>
        <a:p>
          <a:endParaRPr lang="en-US"/>
        </a:p>
      </dgm:t>
    </dgm:pt>
    <dgm:pt modelId="{E825CF24-CD1D-4560-BE38-32762A83B2B5}">
      <dgm:prSet/>
      <dgm:spPr/>
      <dgm:t>
        <a:bodyPr/>
        <a:lstStyle/>
        <a:p>
          <a:pPr algn="ctr"/>
          <a:r>
            <a:rPr lang="pt-BR" dirty="0"/>
            <a:t>com crianças, adultos e idosos</a:t>
          </a:r>
          <a:endParaRPr lang="en-US" dirty="0"/>
        </a:p>
      </dgm:t>
    </dgm:pt>
    <dgm:pt modelId="{C281E991-616A-4A25-8B7E-E5F13E5EA7E3}" type="parTrans" cxnId="{85956348-EF51-4D80-8E93-C8980D1C87FC}">
      <dgm:prSet/>
      <dgm:spPr/>
      <dgm:t>
        <a:bodyPr/>
        <a:lstStyle/>
        <a:p>
          <a:endParaRPr lang="en-US"/>
        </a:p>
      </dgm:t>
    </dgm:pt>
    <dgm:pt modelId="{E9D380F9-3DE3-4D71-B24A-E1E0711845F5}" type="sibTrans" cxnId="{85956348-EF51-4D80-8E93-C8980D1C87FC}">
      <dgm:prSet/>
      <dgm:spPr/>
      <dgm:t>
        <a:bodyPr/>
        <a:lstStyle/>
        <a:p>
          <a:endParaRPr lang="en-US"/>
        </a:p>
      </dgm:t>
    </dgm:pt>
    <dgm:pt modelId="{F6393799-AA7B-4742-BD38-6CDAB1723AF8}" type="pres">
      <dgm:prSet presAssocID="{AB191011-C434-4536-A825-5F3C797E640D}" presName="linear" presStyleCnt="0">
        <dgm:presLayoutVars>
          <dgm:animLvl val="lvl"/>
          <dgm:resizeHandles val="exact"/>
        </dgm:presLayoutVars>
      </dgm:prSet>
      <dgm:spPr/>
    </dgm:pt>
    <dgm:pt modelId="{39B03B8D-0ED7-477B-B59F-A6F98087601D}" type="pres">
      <dgm:prSet presAssocID="{1627E723-F115-4649-8267-9B64C5DC2DFA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AE8D14B5-B413-45DA-A9BA-78C382E9DA8F}" type="pres">
      <dgm:prSet presAssocID="{9F4068D6-13C8-4E16-BE5B-4EF2368168DB}" presName="spacer" presStyleCnt="0"/>
      <dgm:spPr/>
    </dgm:pt>
    <dgm:pt modelId="{A0D9A4C9-EA8B-4143-8B35-0E46694E12D0}" type="pres">
      <dgm:prSet presAssocID="{667D0258-ED6B-4B41-897B-99D352D16304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DD1ADA3B-314B-4EC0-A672-123B5F38A123}" type="pres">
      <dgm:prSet presAssocID="{4A3B75BA-2E15-455F-ADDC-E03FBD118553}" presName="spacer" presStyleCnt="0"/>
      <dgm:spPr/>
    </dgm:pt>
    <dgm:pt modelId="{2C2C28D9-0288-4173-A4FE-5B3941F7775D}" type="pres">
      <dgm:prSet presAssocID="{E825CF24-CD1D-4560-BE38-32762A83B2B5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A8BC3B19-D4AD-47C2-98E5-4932F880BEFF}" type="presOf" srcId="{667D0258-ED6B-4B41-897B-99D352D16304}" destId="{A0D9A4C9-EA8B-4143-8B35-0E46694E12D0}" srcOrd="0" destOrd="0" presId="urn:microsoft.com/office/officeart/2005/8/layout/vList2"/>
    <dgm:cxn modelId="{3A77D23A-B7FA-4001-8386-4C971DCDCF33}" type="presOf" srcId="{1627E723-F115-4649-8267-9B64C5DC2DFA}" destId="{39B03B8D-0ED7-477B-B59F-A6F98087601D}" srcOrd="0" destOrd="0" presId="urn:microsoft.com/office/officeart/2005/8/layout/vList2"/>
    <dgm:cxn modelId="{3B7E9645-BADA-4209-98BA-4EECC944E25C}" type="presOf" srcId="{AB191011-C434-4536-A825-5F3C797E640D}" destId="{F6393799-AA7B-4742-BD38-6CDAB1723AF8}" srcOrd="0" destOrd="0" presId="urn:microsoft.com/office/officeart/2005/8/layout/vList2"/>
    <dgm:cxn modelId="{85956348-EF51-4D80-8E93-C8980D1C87FC}" srcId="{AB191011-C434-4536-A825-5F3C797E640D}" destId="{E825CF24-CD1D-4560-BE38-32762A83B2B5}" srcOrd="2" destOrd="0" parTransId="{C281E991-616A-4A25-8B7E-E5F13E5EA7E3}" sibTransId="{E9D380F9-3DE3-4D71-B24A-E1E0711845F5}"/>
    <dgm:cxn modelId="{9C4F678A-F5DC-4326-98EA-913A46C2085B}" srcId="{AB191011-C434-4536-A825-5F3C797E640D}" destId="{667D0258-ED6B-4B41-897B-99D352D16304}" srcOrd="1" destOrd="0" parTransId="{FC10DFF9-60D9-406A-B5EB-437AF053B9D8}" sibTransId="{4A3B75BA-2E15-455F-ADDC-E03FBD118553}"/>
    <dgm:cxn modelId="{62BBFFB7-CC51-421D-871B-68FA5240086B}" srcId="{AB191011-C434-4536-A825-5F3C797E640D}" destId="{1627E723-F115-4649-8267-9B64C5DC2DFA}" srcOrd="0" destOrd="0" parTransId="{A2F9611B-AA14-4712-A3ED-19D603FCA40D}" sibTransId="{9F4068D6-13C8-4E16-BE5B-4EF2368168DB}"/>
    <dgm:cxn modelId="{9DA85FCC-C479-4E8F-A8DD-49D8B495717C}" type="presOf" srcId="{E825CF24-CD1D-4560-BE38-32762A83B2B5}" destId="{2C2C28D9-0288-4173-A4FE-5B3941F7775D}" srcOrd="0" destOrd="0" presId="urn:microsoft.com/office/officeart/2005/8/layout/vList2"/>
    <dgm:cxn modelId="{A9082242-9853-44C1-86A5-376CFCA48E66}" type="presParOf" srcId="{F6393799-AA7B-4742-BD38-6CDAB1723AF8}" destId="{39B03B8D-0ED7-477B-B59F-A6F98087601D}" srcOrd="0" destOrd="0" presId="urn:microsoft.com/office/officeart/2005/8/layout/vList2"/>
    <dgm:cxn modelId="{CCC6CCA9-3493-4C45-BA54-2FA3B851F475}" type="presParOf" srcId="{F6393799-AA7B-4742-BD38-6CDAB1723AF8}" destId="{AE8D14B5-B413-45DA-A9BA-78C382E9DA8F}" srcOrd="1" destOrd="0" presId="urn:microsoft.com/office/officeart/2005/8/layout/vList2"/>
    <dgm:cxn modelId="{8CA57ED5-22D1-4FA1-AF75-F9587757EF22}" type="presParOf" srcId="{F6393799-AA7B-4742-BD38-6CDAB1723AF8}" destId="{A0D9A4C9-EA8B-4143-8B35-0E46694E12D0}" srcOrd="2" destOrd="0" presId="urn:microsoft.com/office/officeart/2005/8/layout/vList2"/>
    <dgm:cxn modelId="{6841D815-3E50-4729-B691-067AE1660847}" type="presParOf" srcId="{F6393799-AA7B-4742-BD38-6CDAB1723AF8}" destId="{DD1ADA3B-314B-4EC0-A672-123B5F38A123}" srcOrd="3" destOrd="0" presId="urn:microsoft.com/office/officeart/2005/8/layout/vList2"/>
    <dgm:cxn modelId="{CB1CDA5C-2D4C-41F6-9C10-19F0F05D4B8A}" type="presParOf" srcId="{F6393799-AA7B-4742-BD38-6CDAB1723AF8}" destId="{2C2C28D9-0288-4173-A4FE-5B3941F7775D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77AF24-EEE0-4A8E-9796-67A3CDF69580}">
      <dsp:nvSpPr>
        <dsp:cNvPr id="0" name=""/>
        <dsp:cNvSpPr/>
      </dsp:nvSpPr>
      <dsp:spPr>
        <a:xfrm>
          <a:off x="1762459" y="232758"/>
          <a:ext cx="3378269" cy="202696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 dirty="0"/>
            <a:t>Coordenação  Geral de Estágio - CGE Reitoria</a:t>
          </a:r>
        </a:p>
      </dsp:txBody>
      <dsp:txXfrm>
        <a:off x="1762459" y="232758"/>
        <a:ext cx="3378269" cy="2026961"/>
      </dsp:txXfrm>
    </dsp:sp>
    <dsp:sp modelId="{426953E0-E46C-48B8-98B1-A947E61FAD38}">
      <dsp:nvSpPr>
        <dsp:cNvPr id="0" name=""/>
        <dsp:cNvSpPr/>
      </dsp:nvSpPr>
      <dsp:spPr>
        <a:xfrm>
          <a:off x="5478555" y="232758"/>
          <a:ext cx="3569445" cy="202696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 dirty="0"/>
            <a:t>Coordenação de Estágio do curso – “braço” da Coordenação do Curso</a:t>
          </a:r>
        </a:p>
      </dsp:txBody>
      <dsp:txXfrm>
        <a:off x="5478555" y="232758"/>
        <a:ext cx="3569445" cy="2026961"/>
      </dsp:txXfrm>
    </dsp:sp>
    <dsp:sp modelId="{AEBACBD7-2AC2-4F9F-9094-9E9DD7985A19}">
      <dsp:nvSpPr>
        <dsp:cNvPr id="0" name=""/>
        <dsp:cNvSpPr/>
      </dsp:nvSpPr>
      <dsp:spPr>
        <a:xfrm>
          <a:off x="0" y="2597546"/>
          <a:ext cx="3378269" cy="202696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 dirty="0"/>
            <a:t>Supervisora Docente</a:t>
          </a:r>
        </a:p>
      </dsp:txBody>
      <dsp:txXfrm>
        <a:off x="0" y="2597546"/>
        <a:ext cx="3378269" cy="2026961"/>
      </dsp:txXfrm>
    </dsp:sp>
    <dsp:sp modelId="{CE195FC9-A298-40F5-BCFD-196231A32BD6}">
      <dsp:nvSpPr>
        <dsp:cNvPr id="0" name=""/>
        <dsp:cNvSpPr/>
      </dsp:nvSpPr>
      <dsp:spPr>
        <a:xfrm>
          <a:off x="3716095" y="2597546"/>
          <a:ext cx="3378269" cy="202696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 dirty="0"/>
            <a:t>Preceptoria</a:t>
          </a:r>
        </a:p>
      </dsp:txBody>
      <dsp:txXfrm>
        <a:off x="3716095" y="2597546"/>
        <a:ext cx="3378269" cy="2026961"/>
      </dsp:txXfrm>
    </dsp:sp>
    <dsp:sp modelId="{2AE64D29-BBA9-42F8-B7D5-5A5A2B28294C}">
      <dsp:nvSpPr>
        <dsp:cNvPr id="0" name=""/>
        <dsp:cNvSpPr/>
      </dsp:nvSpPr>
      <dsp:spPr>
        <a:xfrm>
          <a:off x="7432191" y="2597546"/>
          <a:ext cx="3378269" cy="2026961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 dirty="0"/>
            <a:t>Estagiárias (os)</a:t>
          </a:r>
        </a:p>
      </dsp:txBody>
      <dsp:txXfrm>
        <a:off x="7432191" y="2597546"/>
        <a:ext cx="3378269" cy="202696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B03B8D-0ED7-477B-B59F-A6F98087601D}">
      <dsp:nvSpPr>
        <dsp:cNvPr id="0" name=""/>
        <dsp:cNvSpPr/>
      </dsp:nvSpPr>
      <dsp:spPr>
        <a:xfrm>
          <a:off x="0" y="29375"/>
          <a:ext cx="6253721" cy="158900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4000" kern="1200"/>
            <a:t>Hospitalar</a:t>
          </a:r>
          <a:endParaRPr lang="en-US" sz="4000" kern="1200"/>
        </a:p>
      </dsp:txBody>
      <dsp:txXfrm>
        <a:off x="77569" y="106944"/>
        <a:ext cx="6098583" cy="1433868"/>
      </dsp:txXfrm>
    </dsp:sp>
    <dsp:sp modelId="{A0D9A4C9-EA8B-4143-8B35-0E46694E12D0}">
      <dsp:nvSpPr>
        <dsp:cNvPr id="0" name=""/>
        <dsp:cNvSpPr/>
      </dsp:nvSpPr>
      <dsp:spPr>
        <a:xfrm>
          <a:off x="0" y="1733581"/>
          <a:ext cx="6253721" cy="1589006"/>
        </a:xfrm>
        <a:prstGeom prst="round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4000" kern="1200"/>
            <a:t>Funcional</a:t>
          </a:r>
          <a:endParaRPr lang="en-US" sz="4000" kern="1200"/>
        </a:p>
      </dsp:txBody>
      <dsp:txXfrm>
        <a:off x="77569" y="1811150"/>
        <a:ext cx="6098583" cy="1433868"/>
      </dsp:txXfrm>
    </dsp:sp>
    <dsp:sp modelId="{2C2C28D9-0288-4173-A4FE-5B3941F7775D}">
      <dsp:nvSpPr>
        <dsp:cNvPr id="0" name=""/>
        <dsp:cNvSpPr/>
      </dsp:nvSpPr>
      <dsp:spPr>
        <a:xfrm>
          <a:off x="0" y="3437788"/>
          <a:ext cx="6253721" cy="1589006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4000" kern="1200" dirty="0"/>
            <a:t>com crianças, adultos e idosos</a:t>
          </a:r>
          <a:endParaRPr lang="en-US" sz="4000" kern="1200" dirty="0"/>
        </a:p>
      </dsp:txBody>
      <dsp:txXfrm>
        <a:off x="77569" y="3515357"/>
        <a:ext cx="6098583" cy="14338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B61084-5D1E-4E2E-9905-E200BE7571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9D32308-5BE8-45F4-BBD9-901BFCC120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1BE13F7-F1BD-4707-902C-4B0E19E3E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6FA0-F04E-4E3E-B906-2A34A45798F8}" type="datetimeFigureOut">
              <a:rPr lang="pt-BR" smtClean="0"/>
              <a:t>27/02/2023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14044D0-85DF-4DD8-BB1D-A249BA73F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E7D6B85-3E52-41AC-A5F4-DF559B6C6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D18FD-54A5-4441-9DC7-EE3A09D406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755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5DE166-9E66-4F57-BEF6-52C3E27EA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4C644B3-FBC5-4600-B06A-53B6B5BD0A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4FEDED2-3BF1-449F-96DF-D5018F475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6FA0-F04E-4E3E-B906-2A34A45798F8}" type="datetimeFigureOut">
              <a:rPr lang="pt-BR" smtClean="0"/>
              <a:t>27/02/2023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FF19F37-426A-4184-AE8B-C3E89A4EB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C0730EB-A6BB-40BF-94B4-15320EF1F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D18FD-54A5-4441-9DC7-EE3A09D406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5037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22EBB1A-1B7D-45DF-85AC-38AE6EE12E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8D170CA-2874-44C4-9F3B-870AAD42B1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4877FAD-36B5-4395-B055-6E5B46851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6FA0-F04E-4E3E-B906-2A34A45798F8}" type="datetimeFigureOut">
              <a:rPr lang="pt-BR" smtClean="0"/>
              <a:t>27/02/2023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FD6B612-F2CF-4EE8-9B5D-E4619369DE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3DF79E7-0AA9-43B0-BBB0-C71337403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D18FD-54A5-4441-9DC7-EE3A09D406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5767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09AFE8-5175-486F-9CBF-11EE31135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397077E-F760-4BC1-9B17-A2EE6C9369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B245265-C856-42D3-8A17-75F4AA920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6FA0-F04E-4E3E-B906-2A34A45798F8}" type="datetimeFigureOut">
              <a:rPr lang="pt-BR" smtClean="0"/>
              <a:t>27/02/2023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B92EB1C-3E28-4645-961B-5316476CB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96DB80D-BAB4-4F1A-B0FC-55A77D73A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D18FD-54A5-4441-9DC7-EE3A09D406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2366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0285BC-F52A-44A9-A9D9-4D07FF39E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BFC790D-72A4-497B-83B5-D6BAADF25A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85F6811-AEEB-45B1-AB85-22D11160F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6FA0-F04E-4E3E-B906-2A34A45798F8}" type="datetimeFigureOut">
              <a:rPr lang="pt-BR" smtClean="0"/>
              <a:t>27/02/2023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06F4FAC-EFFC-4688-8042-50877C0EE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5B617B7-04D7-4DA8-9E18-08E5DE383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D18FD-54A5-4441-9DC7-EE3A09D406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9727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538C38-FAF3-4F53-82E0-75C996F6A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72D69A8-9631-4CC4-8E0C-91A15C7C62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1B7043E-8102-4362-92BA-61464C4208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89A3566-89F4-4330-BCE6-51AAFB4AD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6FA0-F04E-4E3E-B906-2A34A45798F8}" type="datetimeFigureOut">
              <a:rPr lang="pt-BR" smtClean="0"/>
              <a:t>27/02/2023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7AF8B6F-83EC-4243-8552-A3DF6FE22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E1E5704-142A-498F-BD03-DAF74ED39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D18FD-54A5-4441-9DC7-EE3A09D406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7506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0E64D2-08FA-4303-B2A1-0183BDF0A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2442B59-3876-4F9D-8129-EADE781B39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FB8821B-E420-4C93-9993-C6808F067F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3F3F246-2CD8-4E4B-A551-4BEF5FB74A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D3EE4DD3-D3D8-4C87-9254-9A0007147C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989988CD-CA97-4141-AE19-4C6FB393A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6FA0-F04E-4E3E-B906-2A34A45798F8}" type="datetimeFigureOut">
              <a:rPr lang="pt-BR" smtClean="0"/>
              <a:t>27/02/2023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F7BF4C95-20AD-4B08-B3D1-A143DF6489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450C41DF-2AD6-43FA-86BA-16CD879DD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D18FD-54A5-4441-9DC7-EE3A09D406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908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360CBE-E7AB-4AD1-983D-9C84A3315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E97A32C3-26EA-487C-8296-A69CB240A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6FA0-F04E-4E3E-B906-2A34A45798F8}" type="datetimeFigureOut">
              <a:rPr lang="pt-BR" smtClean="0"/>
              <a:t>27/02/2023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5191CC8-B05D-4358-BAA8-7F97C36B6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EA0B509B-A5AE-4C8A-8603-30EAEDBE8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D18FD-54A5-4441-9DC7-EE3A09D406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4102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AF7BCF17-3E7B-4D30-AC57-F2F0F243C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6FA0-F04E-4E3E-B906-2A34A45798F8}" type="datetimeFigureOut">
              <a:rPr lang="pt-BR" smtClean="0"/>
              <a:t>27/02/2023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5587036-9FD9-4218-BA05-9DA1596A4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A7AB858-ED2F-4D57-AFD1-63C2FEFBC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D18FD-54A5-4441-9DC7-EE3A09D406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8790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D5FE3B-2EAD-40AE-840C-947B0530A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FF24C66-1163-4613-9DF5-9FE9D14F34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B0321AD-F9D3-466D-9671-69EE42996A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F8771F7-918E-44AD-B99F-29CD15A14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6FA0-F04E-4E3E-B906-2A34A45798F8}" type="datetimeFigureOut">
              <a:rPr lang="pt-BR" smtClean="0"/>
              <a:t>27/02/2023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C292CF6-4F72-4A52-8D23-CB150CB60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DB85C41-08A9-41F5-931A-16C6F7976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D18FD-54A5-4441-9DC7-EE3A09D406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6942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B8BA45-F96B-474B-B516-C02AD4DB1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CB1A4F2F-DA00-4772-B719-E8AD5CF603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84D8030-A4BF-4BC6-BB8A-6BA2CCDF31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D614CF0-8E49-41E6-864E-9F6AF63EA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6FA0-F04E-4E3E-B906-2A34A45798F8}" type="datetimeFigureOut">
              <a:rPr lang="pt-BR" smtClean="0"/>
              <a:t>27/02/2023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0C461B9-4C67-4BC1-BE31-AECB906C77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61D5021-A55D-4C7C-95FE-2CCE95C79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D18FD-54A5-4441-9DC7-EE3A09D406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4066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93DE737F-70FB-472B-87EB-4F11F3CA74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0A4BE6D-C9F8-410D-A29D-DDB95A3079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9A11A92-21EA-4398-B418-24089A1637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56FA0-F04E-4E3E-B906-2A34A45798F8}" type="datetimeFigureOut">
              <a:rPr lang="pt-BR" smtClean="0"/>
              <a:t>27/02/2023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9B36BF1-F151-43B1-9201-6468BF7B74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1BE4C42-461D-41DB-9787-5E0D2F9398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FD18FD-54A5-4441-9DC7-EE3A09D406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1319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mailto:estagio.to.ufpb@gmail.com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rg.ufpb.br/prg/cem/menu-cem/estagio-1/formularios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559AE206-7EBA-4D33-8BC9-9D8158553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9660F93-69C8-46A6-B746-7CFDFF6439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199" y="4525347"/>
            <a:ext cx="6801321" cy="173736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4200" b="1" kern="1200" dirty="0" err="1">
                <a:latin typeface="+mj-lt"/>
                <a:ea typeface="+mj-ea"/>
                <a:cs typeface="+mj-cs"/>
              </a:rPr>
              <a:t>Estágio</a:t>
            </a:r>
            <a:r>
              <a:rPr lang="en-US" sz="4200" b="1" kern="1200" dirty="0">
                <a:latin typeface="+mj-lt"/>
                <a:ea typeface="+mj-ea"/>
                <a:cs typeface="+mj-cs"/>
              </a:rPr>
              <a:t> Curricular </a:t>
            </a:r>
            <a:r>
              <a:rPr lang="en-US" sz="4200" b="1" kern="1200" dirty="0" err="1">
                <a:latin typeface="+mj-lt"/>
                <a:ea typeface="+mj-ea"/>
                <a:cs typeface="+mj-cs"/>
              </a:rPr>
              <a:t>Obrigatório</a:t>
            </a:r>
            <a:r>
              <a:rPr lang="en-US" sz="4200" b="1" kern="1200" dirty="0">
                <a:latin typeface="+mj-lt"/>
                <a:ea typeface="+mj-ea"/>
                <a:cs typeface="+mj-cs"/>
              </a:rPr>
              <a:t> </a:t>
            </a:r>
            <a:r>
              <a:rPr lang="en-US" sz="4200" b="1" kern="1200" dirty="0" err="1">
                <a:latin typeface="+mj-lt"/>
                <a:ea typeface="+mj-ea"/>
                <a:cs typeface="+mj-cs"/>
              </a:rPr>
              <a:t>em</a:t>
            </a:r>
            <a:r>
              <a:rPr lang="en-US" sz="4200" b="1" kern="1200" dirty="0">
                <a:latin typeface="+mj-lt"/>
                <a:ea typeface="+mj-ea"/>
                <a:cs typeface="+mj-cs"/>
              </a:rPr>
              <a:t> </a:t>
            </a:r>
            <a:r>
              <a:rPr lang="en-US" sz="4200" b="1" kern="1200" dirty="0" err="1">
                <a:latin typeface="+mj-lt"/>
                <a:ea typeface="+mj-ea"/>
                <a:cs typeface="+mj-cs"/>
              </a:rPr>
              <a:t>Terapia</a:t>
            </a:r>
            <a:r>
              <a:rPr lang="en-US" sz="4200" b="1" kern="1200" dirty="0">
                <a:latin typeface="+mj-lt"/>
                <a:ea typeface="+mj-ea"/>
                <a:cs typeface="+mj-cs"/>
              </a:rPr>
              <a:t> </a:t>
            </a:r>
            <a:r>
              <a:rPr lang="en-US" sz="4200" b="1" kern="1200" dirty="0" err="1">
                <a:latin typeface="+mj-lt"/>
                <a:ea typeface="+mj-ea"/>
                <a:cs typeface="+mj-cs"/>
              </a:rPr>
              <a:t>Ocupacional</a:t>
            </a:r>
            <a:r>
              <a:rPr lang="en-US" sz="4200" kern="1200" dirty="0">
                <a:latin typeface="+mj-lt"/>
                <a:ea typeface="+mj-ea"/>
                <a:cs typeface="+mj-cs"/>
              </a:rPr>
              <a:t>:</a:t>
            </a:r>
            <a:br>
              <a:rPr lang="en-US" sz="4200" kern="1200" dirty="0">
                <a:latin typeface="+mj-lt"/>
                <a:ea typeface="+mj-ea"/>
                <a:cs typeface="+mj-cs"/>
              </a:rPr>
            </a:br>
            <a:r>
              <a:rPr lang="en-US" sz="4200" i="1" kern="1200" dirty="0">
                <a:latin typeface="+mj-lt"/>
                <a:ea typeface="+mj-ea"/>
                <a:cs typeface="+mj-cs"/>
              </a:rPr>
              <a:t>o que </a:t>
            </a:r>
            <a:r>
              <a:rPr lang="en-US" sz="4200" i="1" kern="1200" dirty="0" err="1">
                <a:latin typeface="+mj-lt"/>
                <a:ea typeface="+mj-ea"/>
                <a:cs typeface="+mj-cs"/>
              </a:rPr>
              <a:t>você</a:t>
            </a:r>
            <a:r>
              <a:rPr lang="en-US" sz="4200" i="1" kern="1200" dirty="0">
                <a:latin typeface="+mj-lt"/>
                <a:ea typeface="+mj-ea"/>
                <a:cs typeface="+mj-cs"/>
              </a:rPr>
              <a:t> </a:t>
            </a:r>
            <a:r>
              <a:rPr lang="en-US" sz="4200" i="1" kern="1200" dirty="0" err="1">
                <a:latin typeface="+mj-lt"/>
                <a:ea typeface="+mj-ea"/>
                <a:cs typeface="+mj-cs"/>
              </a:rPr>
              <a:t>precisa</a:t>
            </a:r>
            <a:r>
              <a:rPr lang="en-US" sz="4200" i="1" kern="1200" dirty="0">
                <a:latin typeface="+mj-lt"/>
                <a:ea typeface="+mj-ea"/>
                <a:cs typeface="+mj-cs"/>
              </a:rPr>
              <a:t> saber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B6B6D36-D27D-423A-95FD-2BE8A62A78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80828" y="4655841"/>
            <a:ext cx="4230736" cy="183569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800" dirty="0" err="1"/>
              <a:t>Profa</a:t>
            </a:r>
            <a:r>
              <a:rPr lang="en-US" sz="1800" dirty="0"/>
              <a:t>. Dra. Maria </a:t>
            </a:r>
            <a:r>
              <a:rPr lang="en-US" sz="1800" dirty="0" err="1"/>
              <a:t>Natália</a:t>
            </a:r>
            <a:r>
              <a:rPr lang="en-US" sz="1800" dirty="0"/>
              <a:t> Santos </a:t>
            </a:r>
            <a:r>
              <a:rPr lang="en-US" sz="1800" dirty="0" err="1"/>
              <a:t>Calheiros</a:t>
            </a:r>
            <a:endParaRPr lang="en-US" sz="1800" dirty="0"/>
          </a:p>
          <a:p>
            <a:pPr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800" dirty="0"/>
              <a:t>Prof. Dr. Gustavo Arthur </a:t>
            </a:r>
            <a:r>
              <a:rPr lang="en-US" sz="1800" dirty="0" err="1"/>
              <a:t>Monzeli</a:t>
            </a:r>
            <a:endParaRPr lang="en-US" sz="1800" dirty="0"/>
          </a:p>
          <a:p>
            <a:pPr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b="1" dirty="0" err="1"/>
              <a:t>Coordenação</a:t>
            </a:r>
            <a:r>
              <a:rPr lang="en-US" sz="2000" b="1" dirty="0"/>
              <a:t> de </a:t>
            </a:r>
            <a:r>
              <a:rPr lang="en-US" sz="2000" b="1" dirty="0" err="1"/>
              <a:t>Estágio</a:t>
            </a:r>
            <a:endParaRPr lang="en-US" sz="1800" dirty="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800" b="1" dirty="0" err="1"/>
              <a:t>Fevereiro</a:t>
            </a:r>
            <a:r>
              <a:rPr lang="en-US" sz="1800" b="1" dirty="0"/>
              <a:t> de 2023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6437D937-A7F1-4011-92B4-328E5BE1B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8567" y="620480"/>
            <a:ext cx="2243800" cy="224379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B672F332-AF08-46C6-94F0-77684310D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95001" y="2466604"/>
            <a:ext cx="962395" cy="96239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34244EF8-D73A-40E1-BE73-D46E6B4B04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5829" y="2327988"/>
            <a:ext cx="293695" cy="29369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AB84D7E8-4ECB-42D7-ADBF-01689B0F24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2113" y="0"/>
            <a:ext cx="5699887" cy="4059244"/>
          </a:xfrm>
          <a:custGeom>
            <a:avLst/>
            <a:gdLst>
              <a:gd name="connsiteX0" fmla="*/ 0 w 5699887"/>
              <a:gd name="connsiteY0" fmla="*/ 0 h 4059244"/>
              <a:gd name="connsiteX1" fmla="*/ 5699887 w 5699887"/>
              <a:gd name="connsiteY1" fmla="*/ 0 h 4059244"/>
              <a:gd name="connsiteX2" fmla="*/ 5699887 w 5699887"/>
              <a:gd name="connsiteY2" fmla="*/ 3944096 h 4059244"/>
              <a:gd name="connsiteX3" fmla="*/ 5525775 w 5699887"/>
              <a:gd name="connsiteY3" fmla="*/ 3980429 h 4059244"/>
              <a:gd name="connsiteX4" fmla="*/ 4663256 w 5699887"/>
              <a:gd name="connsiteY4" fmla="*/ 4059244 h 4059244"/>
              <a:gd name="connsiteX5" fmla="*/ 8566 w 5699887"/>
              <a:gd name="connsiteY5" fmla="*/ 67422 h 4059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99887" h="4059244">
                <a:moveTo>
                  <a:pt x="0" y="0"/>
                </a:moveTo>
                <a:lnTo>
                  <a:pt x="5699887" y="0"/>
                </a:lnTo>
                <a:lnTo>
                  <a:pt x="5699887" y="3944096"/>
                </a:lnTo>
                <a:lnTo>
                  <a:pt x="5525775" y="3980429"/>
                </a:lnTo>
                <a:cubicBezTo>
                  <a:pt x="5246154" y="4032190"/>
                  <a:pt x="4957865" y="4059244"/>
                  <a:pt x="4663256" y="4059244"/>
                </a:cubicBezTo>
                <a:cubicBezTo>
                  <a:pt x="2306390" y="4059244"/>
                  <a:pt x="353936" y="2327747"/>
                  <a:pt x="8566" y="67422"/>
                </a:cubicBez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E8E38ED-369A-44C2-B635-0BED0E48A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00392" y="4525347"/>
            <a:ext cx="0" cy="1737360"/>
          </a:xfrm>
          <a:prstGeom prst="line">
            <a:avLst/>
          </a:prstGeom>
          <a:ln w="19050" cap="sq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aixaDeTexto 3">
            <a:extLst>
              <a:ext uri="{FF2B5EF4-FFF2-40B4-BE49-F238E27FC236}">
                <a16:creationId xmlns:a16="http://schemas.microsoft.com/office/drawing/2014/main" id="{A2852CE0-621D-4529-AE9B-A6B320097CF3}"/>
              </a:ext>
            </a:extLst>
          </p:cNvPr>
          <p:cNvSpPr txBox="1"/>
          <p:nvPr/>
        </p:nvSpPr>
        <p:spPr>
          <a:xfrm>
            <a:off x="9833017" y="3428999"/>
            <a:ext cx="2743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</a:rPr>
              <a:t>GUIA BÁSICO</a:t>
            </a:r>
          </a:p>
        </p:txBody>
      </p:sp>
    </p:spTree>
    <p:extLst>
      <p:ext uri="{BB962C8B-B14F-4D97-AF65-F5344CB8AC3E}">
        <p14:creationId xmlns:p14="http://schemas.microsoft.com/office/powerpoint/2010/main" val="12690851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A25C34-9691-4078-8C98-672B2FFE3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Estagiárias (os)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BB107C7-D890-42FE-A71A-E43C772BAA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951483" cy="4351338"/>
          </a:xfrm>
        </p:spPr>
        <p:txBody>
          <a:bodyPr/>
          <a:lstStyle/>
          <a:p>
            <a:r>
              <a:rPr lang="pt-BR" dirty="0"/>
              <a:t>Aprendizagem = ensino em serviço</a:t>
            </a:r>
          </a:p>
          <a:p>
            <a:r>
              <a:rPr lang="pt-BR" dirty="0"/>
              <a:t>Prontos?</a:t>
            </a:r>
          </a:p>
          <a:p>
            <a:r>
              <a:rPr lang="pt-BR" dirty="0"/>
              <a:t>Estudantes em formação.</a:t>
            </a:r>
          </a:p>
          <a:p>
            <a:r>
              <a:rPr lang="pt-BR" dirty="0"/>
              <a:t>Proatividade</a:t>
            </a:r>
          </a:p>
          <a:p>
            <a:r>
              <a:rPr lang="pt-BR" dirty="0"/>
              <a:t>Criatividade</a:t>
            </a:r>
          </a:p>
          <a:p>
            <a:r>
              <a:rPr lang="pt-BR" dirty="0"/>
              <a:t>Iniciativa</a:t>
            </a:r>
          </a:p>
          <a:p>
            <a:r>
              <a:rPr lang="pt-BR" dirty="0"/>
              <a:t>Reflexivos</a:t>
            </a:r>
          </a:p>
          <a:p>
            <a:r>
              <a:rPr lang="pt-BR" dirty="0"/>
              <a:t>Críticos</a:t>
            </a:r>
          </a:p>
          <a:p>
            <a:pPr marL="0" indent="0">
              <a:buNone/>
            </a:pPr>
            <a:endParaRPr lang="pt-BR" dirty="0"/>
          </a:p>
          <a:p>
            <a:endParaRPr lang="pt-B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799" y="3589960"/>
            <a:ext cx="2911365" cy="2482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ângulo 4"/>
          <p:cNvSpPr/>
          <p:nvPr/>
        </p:nvSpPr>
        <p:spPr>
          <a:xfrm>
            <a:off x="8686799" y="6079768"/>
            <a:ext cx="31531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800" dirty="0"/>
              <a:t>Fonte: http://www.eeffto.ufmg.br/ideia/wp-content/uploads/2018/02/LAIS-Balanc%CC%A7o-camara-de-ar.jpg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1056" y="994787"/>
            <a:ext cx="3317108" cy="248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5978" y="4048964"/>
            <a:ext cx="3289082" cy="2466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6459" y="2238703"/>
            <a:ext cx="3108601" cy="213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92750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Down Arrow 7">
            <a:extLst>
              <a:ext uri="{FF2B5EF4-FFF2-40B4-BE49-F238E27FC236}">
                <a16:creationId xmlns:a16="http://schemas.microsoft.com/office/drawing/2014/main" id="{73DE2CFE-42F2-48F0-8706-5264E012B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288521" y="381403"/>
            <a:ext cx="2200313" cy="3342508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B8B133B-B0E1-40A0-A16F-21A5B5740D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952" y="1204108"/>
            <a:ext cx="2669406" cy="1781175"/>
          </a:xfrm>
        </p:spPr>
        <p:txBody>
          <a:bodyPr>
            <a:normAutofit/>
          </a:bodyPr>
          <a:lstStyle/>
          <a:p>
            <a:r>
              <a:rPr lang="pt-BR" sz="2700">
                <a:solidFill>
                  <a:srgbClr val="FFFFFF"/>
                </a:solidFill>
              </a:rPr>
              <a:t>Estágio P7 – Estágio Supervisionado I </a:t>
            </a:r>
            <a:br>
              <a:rPr lang="pt-BR" sz="2700">
                <a:solidFill>
                  <a:srgbClr val="FFFFFF"/>
                </a:solidFill>
              </a:rPr>
            </a:br>
            <a:endParaRPr lang="pt-BR" sz="2700">
              <a:solidFill>
                <a:srgbClr val="FFFFFF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17FE7CC-04D1-4522-A489-2BCA082B0A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4935" y="3355130"/>
            <a:ext cx="3207484" cy="242733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pt-BR" sz="1600" dirty="0"/>
          </a:p>
          <a:p>
            <a:pPr marL="0" indent="0">
              <a:buNone/>
            </a:pPr>
            <a:endParaRPr lang="pt-BR" sz="1600" dirty="0"/>
          </a:p>
          <a:p>
            <a:pPr marL="0" indent="0">
              <a:buNone/>
            </a:pPr>
            <a:endParaRPr lang="pt-BR" sz="1600" dirty="0"/>
          </a:p>
          <a:p>
            <a:pPr marL="0" indent="0">
              <a:buNone/>
            </a:pPr>
            <a:r>
              <a:rPr lang="pt-BR" sz="3200" dirty="0"/>
              <a:t>Área: Educação, saúde mental, campo social, clínicas particulares</a:t>
            </a:r>
          </a:p>
        </p:txBody>
      </p:sp>
      <p:pic>
        <p:nvPicPr>
          <p:cNvPr id="4" name="Imagem 3" descr="Homem segurando um guarda-chuva&#10;&#10;Descrição gerada automaticamente com confiança média">
            <a:extLst>
              <a:ext uri="{FF2B5EF4-FFF2-40B4-BE49-F238E27FC236}">
                <a16:creationId xmlns:a16="http://schemas.microsoft.com/office/drawing/2014/main" id="{43A56AC0-3F20-444C-BB0A-A219B10C0D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882" b="-1"/>
          <a:stretch/>
        </p:blipFill>
        <p:spPr>
          <a:xfrm>
            <a:off x="4708856" y="952500"/>
            <a:ext cx="6810215" cy="482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7509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A3EFF7B1-6CB7-47D1-AD37-B870CA2B21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FA2962B-21B6-4689-A95D-A8FF6ADE4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745280D-ED36-41FE-8EB1-CE597C99CF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117348" y="774914"/>
            <a:ext cx="304800" cy="429768"/>
            <a:chOff x="215328" y="-46937"/>
            <a:chExt cx="304800" cy="2773841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3D26CEB3-5AE4-4088-AD63-396DB50F2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AA9279A-AD34-474C-834E-6BF658144A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B3589559-7D9A-4ECD-90BB-A5565E2DAE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701B1A71-DCEA-4EB2-8133-98A2CD6F09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80E95A5C-1E97-41C3-9DEC-245FF6DEBF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2075420"/>
            <a:ext cx="12048729" cy="4093306"/>
            <a:chOff x="1" y="2075420"/>
            <a:chExt cx="12048729" cy="4093306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8D3C3374-C720-4FCD-B6CD-AEF1D1A61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7639E2EF-4D23-4EA3-B29E-D6362FF722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730820A4-6CEA-4BF7-8DE4-F5B2D2EB23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F320E002-8AED-4D4F-A104-0585FFFB9A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6A0BF3F3-3A09-42CE-9483-114BD01DD9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B233BD5C-DFC7-4EB7-B348-7C9B5B8D0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9" name="Rectangle 48">
            <a:extLst>
              <a:ext uri="{FF2B5EF4-FFF2-40B4-BE49-F238E27FC236}">
                <a16:creationId xmlns:a16="http://schemas.microsoft.com/office/drawing/2014/main" id="{A00D2CE1-35C1-46E6-BD59-CEE668BD90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438146" y="1042605"/>
            <a:ext cx="2796461" cy="71125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A58DCE86-9AE1-46D1-96D6-04B8B3EDF6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59539" y="317578"/>
            <a:ext cx="548640" cy="549007"/>
            <a:chOff x="7029447" y="3514725"/>
            <a:chExt cx="1285875" cy="549007"/>
          </a:xfrm>
        </p:grpSpPr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89B74739-D423-4F25-A976-0A6CD86D17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6018E700-FF08-42AA-9237-24E7A74AD3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46B3488A-8A55-403E-B9C9-75AFA0CF53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15089B9D-BA8D-4A64-B95F-33940D9D68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7" name="Rectangle 56">
            <a:extLst>
              <a:ext uri="{FF2B5EF4-FFF2-40B4-BE49-F238E27FC236}">
                <a16:creationId xmlns:a16="http://schemas.microsoft.com/office/drawing/2014/main" id="{E18403B7-F2C7-4C07-8522-21C3191090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6140785"/>
            <a:ext cx="6095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23B58CC6-A99E-43AF-A467-256F19287F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616345" y="5940560"/>
            <a:ext cx="1285875" cy="549007"/>
            <a:chOff x="7029447" y="3514725"/>
            <a:chExt cx="1285875" cy="549007"/>
          </a:xfrm>
        </p:grpSpPr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8FE97852-3A18-4317-B17E-8C45174F96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F9D0BC6E-6D0B-4589-B1BF-372BAA3839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530B892E-E062-4B0A-B79E-E55D36EC9A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8D1A4DF9-C28A-4C0A-B273-702F0C4880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34EF7570-CC44-4B7E-AD29-628E0E100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495992"/>
            <a:ext cx="4195140" cy="5638831"/>
          </a:xfrm>
          <a:noFill/>
        </p:spPr>
        <p:txBody>
          <a:bodyPr anchor="ctr">
            <a:normAutofit/>
          </a:bodyPr>
          <a:lstStyle/>
          <a:p>
            <a:pPr algn="ctr"/>
            <a:r>
              <a:rPr lang="pt-BR" sz="4800" dirty="0"/>
              <a:t>Estágio P8 – </a:t>
            </a:r>
            <a:r>
              <a:rPr lang="pt-BR" dirty="0"/>
              <a:t>Estágio Supervisionado II</a:t>
            </a:r>
            <a:br>
              <a:rPr lang="pt-BR" dirty="0"/>
            </a:br>
            <a:endParaRPr lang="pt-BR" sz="4800" dirty="0"/>
          </a:p>
        </p:txBody>
      </p:sp>
      <p:graphicFrame>
        <p:nvGraphicFramePr>
          <p:cNvPr id="27" name="Espaço Reservado para Conteúdo 2">
            <a:extLst>
              <a:ext uri="{FF2B5EF4-FFF2-40B4-BE49-F238E27FC236}">
                <a16:creationId xmlns:a16="http://schemas.microsoft.com/office/drawing/2014/main" id="{0892F23B-10E4-45AC-AC06-29033D6B60C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7919873"/>
              </p:ext>
            </p:extLst>
          </p:nvPr>
        </p:nvGraphicFramePr>
        <p:xfrm>
          <a:off x="4915947" y="866585"/>
          <a:ext cx="6253722" cy="50561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962380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1816" y="149891"/>
            <a:ext cx="10057087" cy="96968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/>
              <a:t>Observação sobre procedimentos no SIGAA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543406" y="1640526"/>
            <a:ext cx="9940958" cy="44157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3500" dirty="0"/>
              <a:t>O Estagiário deve fazer a matrícula normalmente  para ter acesso à turma virtual de supervisão de estágio</a:t>
            </a:r>
          </a:p>
          <a:p>
            <a:pPr marL="0" indent="0">
              <a:buNone/>
            </a:pPr>
            <a:endParaRPr lang="pt-BR" sz="3500" dirty="0"/>
          </a:p>
          <a:p>
            <a:pPr marL="0" indent="0">
              <a:buNone/>
            </a:pPr>
            <a:endParaRPr lang="pt-BR" sz="3500" dirty="0"/>
          </a:p>
          <a:p>
            <a:pPr marL="0" indent="0">
              <a:buNone/>
            </a:pPr>
            <a:r>
              <a:rPr lang="pt-BR" sz="3500" dirty="0"/>
              <a:t>P7 - Matrícula Normal no Estágio Supervisionado I.</a:t>
            </a:r>
          </a:p>
          <a:p>
            <a:pPr marL="0" indent="0">
              <a:buNone/>
            </a:pPr>
            <a:r>
              <a:rPr lang="pt-BR" sz="3500" dirty="0"/>
              <a:t>P8 – Matrícula Normal no Estágio Supervisionado II.</a:t>
            </a:r>
          </a:p>
          <a:p>
            <a:endParaRPr lang="pt-BR" sz="3400" dirty="0"/>
          </a:p>
          <a:p>
            <a:pPr marL="0" indent="0">
              <a:buNone/>
            </a:pPr>
            <a:endParaRPr lang="pt-BR" sz="3400" dirty="0"/>
          </a:p>
          <a:p>
            <a:pPr marL="0" indent="0">
              <a:buNone/>
            </a:pPr>
            <a:endParaRPr lang="pt-BR" sz="3400" dirty="0"/>
          </a:p>
          <a:p>
            <a:pPr marL="0" indent="0">
              <a:buNone/>
            </a:pPr>
            <a:endParaRPr lang="pt-BR" sz="3400" dirty="0"/>
          </a:p>
          <a:p>
            <a:pPr marL="0" indent="0">
              <a:buNone/>
            </a:pPr>
            <a:endParaRPr lang="pt-BR" sz="3400" dirty="0"/>
          </a:p>
        </p:txBody>
      </p:sp>
      <p:sp>
        <p:nvSpPr>
          <p:cNvPr id="4" name="Seta para baixo 3"/>
          <p:cNvSpPr/>
          <p:nvPr/>
        </p:nvSpPr>
        <p:spPr>
          <a:xfrm rot="16200000">
            <a:off x="628459" y="2120584"/>
            <a:ext cx="919883" cy="76152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67304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1816" y="149891"/>
            <a:ext cx="10057087" cy="96968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/>
              <a:t>Observação sobre procedimentos no SIGAA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5007" y="1119580"/>
            <a:ext cx="11345689" cy="5228211"/>
          </a:xfrm>
        </p:spPr>
        <p:txBody>
          <a:bodyPr>
            <a:normAutofit fontScale="70000" lnSpcReduction="20000"/>
          </a:bodyPr>
          <a:lstStyle/>
          <a:p>
            <a:endParaRPr lang="pt-BR" sz="3400" dirty="0"/>
          </a:p>
          <a:p>
            <a:pPr marL="0" indent="0">
              <a:buNone/>
            </a:pPr>
            <a:endParaRPr lang="pt-BR" sz="3400" dirty="0"/>
          </a:p>
          <a:p>
            <a:pPr marL="0" indent="0">
              <a:buNone/>
            </a:pPr>
            <a:endParaRPr lang="pt-BR" sz="3400" dirty="0"/>
          </a:p>
          <a:p>
            <a:pPr marL="0" indent="0">
              <a:buNone/>
            </a:pPr>
            <a:endParaRPr lang="pt-BR" sz="3400" dirty="0"/>
          </a:p>
          <a:p>
            <a:pPr marL="0" indent="0">
              <a:buNone/>
            </a:pPr>
            <a:endParaRPr lang="pt-BR" sz="3400" dirty="0"/>
          </a:p>
          <a:p>
            <a:r>
              <a:rPr lang="pt-BR" sz="3400" dirty="0"/>
              <a:t>Aba Estágio – para cadastrar seu estágio e acessar o Termo de Compromisso do Estágio (TCE) que requer assinatura das três partes: estagiário, coordenação de estágio de TO e da pessoa responsável por gerenciar o local do estágio (unidade concedente).</a:t>
            </a:r>
            <a:endParaRPr lang="pt-BR" sz="3400" b="1" dirty="0"/>
          </a:p>
          <a:p>
            <a:r>
              <a:rPr lang="pt-BR" sz="3400" dirty="0"/>
              <a:t>Problemas para preencher sua documentação? Compartilhe com os colegas para buscar a solução primeiro. Problema resolvido? OK, muito bem. </a:t>
            </a:r>
          </a:p>
          <a:p>
            <a:r>
              <a:rPr lang="pt-BR" sz="3400" dirty="0"/>
              <a:t>Não resolveu? – A coordenadora de estágio vai revisar a documentação via sistema e corrigir eventuais erros. Não se preocupe.</a:t>
            </a:r>
          </a:p>
          <a:p>
            <a:pPr marL="0" indent="0">
              <a:buNone/>
            </a:pPr>
            <a:endParaRPr lang="pt-BR" sz="3400" dirty="0"/>
          </a:p>
          <a:p>
            <a:pPr marL="0" indent="0" algn="ctr">
              <a:buNone/>
            </a:pPr>
            <a:r>
              <a:rPr lang="pt-BR" sz="3400" dirty="0"/>
              <a:t>Nosso e-mail: </a:t>
            </a:r>
            <a:r>
              <a:rPr lang="pt-BR" sz="4000" dirty="0">
                <a:solidFill>
                  <a:schemeClr val="accent1">
                    <a:lumMod val="75000"/>
                  </a:schemeClr>
                </a:solidFill>
                <a:cs typeface="Arial" charset="0"/>
                <a:hlinkClick r:id="rId2"/>
              </a:rPr>
              <a:t>estagio.to.ufpb@gmail.com</a:t>
            </a:r>
            <a:endParaRPr lang="pt-BR" sz="4000" dirty="0">
              <a:solidFill>
                <a:schemeClr val="accent1">
                  <a:lumMod val="75000"/>
                </a:schemeClr>
              </a:solidFill>
              <a:cs typeface="Arial" charset="0"/>
            </a:endParaRPr>
          </a:p>
        </p:txBody>
      </p:sp>
      <p:sp>
        <p:nvSpPr>
          <p:cNvPr id="4" name="Seta para baixo 3"/>
          <p:cNvSpPr/>
          <p:nvPr/>
        </p:nvSpPr>
        <p:spPr>
          <a:xfrm>
            <a:off x="2716010" y="1766103"/>
            <a:ext cx="2285771" cy="76152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DD16304-6587-4A79-BCE7-1AB68E18FC84}"/>
              </a:ext>
            </a:extLst>
          </p:cNvPr>
          <p:cNvSpPr txBox="1"/>
          <p:nvPr/>
        </p:nvSpPr>
        <p:spPr>
          <a:xfrm>
            <a:off x="6096000" y="1792923"/>
            <a:ext cx="5475662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000" b="1" dirty="0"/>
              <a:t>Orientações específicas no outro guia de preenchimento: Documentação Estágio SIGAA</a:t>
            </a:r>
          </a:p>
        </p:txBody>
      </p:sp>
    </p:spTree>
    <p:extLst>
      <p:ext uri="{BB962C8B-B14F-4D97-AF65-F5344CB8AC3E}">
        <p14:creationId xmlns:p14="http://schemas.microsoft.com/office/powerpoint/2010/main" val="34819543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Anexos – É seu dever ler!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LEI Nº 11.788, DE  25 DE SETEMBRO DE 2008 - Dispõe sobre o estágio de estudantes.</a:t>
            </a:r>
          </a:p>
          <a:p>
            <a:r>
              <a:rPr lang="pt-BR" dirty="0"/>
              <a:t>COFFITO </a:t>
            </a:r>
            <a:r>
              <a:rPr lang="pt-BR" dirty="0">
                <a:sym typeface="Wingdings" panose="05000000000000000000" pitchFamily="2" charset="2"/>
              </a:rPr>
              <a:t></a:t>
            </a:r>
            <a:r>
              <a:rPr lang="pt-BR" dirty="0"/>
              <a:t> RESOLUÇÃO n° 451, de 26 de fevereiro de 2015 – Dispõe sobre o estágio curricular obrigatório em Terapia Ocupacional.</a:t>
            </a:r>
          </a:p>
          <a:p>
            <a:r>
              <a:rPr lang="pt-BR" dirty="0"/>
              <a:t>COFFITO </a:t>
            </a:r>
            <a:r>
              <a:rPr lang="pt-BR" dirty="0">
                <a:sym typeface="Wingdings" panose="05000000000000000000" pitchFamily="2" charset="2"/>
              </a:rPr>
              <a:t> </a:t>
            </a:r>
            <a:r>
              <a:rPr lang="pt-BR" dirty="0"/>
              <a:t>Resolução nº 415, de 19 de maio de 2012 - Dispõe sobre a obrigatoriedade do registro em prontuário pelo terapeuta ocupacional, da guarda e do seu descarte e dá outras providências.</a:t>
            </a:r>
          </a:p>
          <a:p>
            <a:r>
              <a:rPr lang="pt-BR" dirty="0"/>
              <a:t>COFFITO </a:t>
            </a:r>
            <a:r>
              <a:rPr lang="pt-BR" dirty="0">
                <a:sym typeface="Wingdings" panose="05000000000000000000" pitchFamily="2" charset="2"/>
              </a:rPr>
              <a:t> </a:t>
            </a:r>
            <a:r>
              <a:rPr lang="pt-BR" dirty="0"/>
              <a:t>RESOLUÇÃO Nº425, DE 08 DE JULHO DE 2013 – Estabelece o Código de Ética e Deontologia da Terapia Ocupacional</a:t>
            </a:r>
          </a:p>
        </p:txBody>
      </p:sp>
    </p:spTree>
    <p:extLst>
      <p:ext uri="{BB962C8B-B14F-4D97-AF65-F5344CB8AC3E}">
        <p14:creationId xmlns:p14="http://schemas.microsoft.com/office/powerpoint/2010/main" val="6272462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A562AB96-C676-44A4-AF9E-29B299B1F986}"/>
              </a:ext>
            </a:extLst>
          </p:cNvPr>
          <p:cNvSpPr/>
          <p:nvPr/>
        </p:nvSpPr>
        <p:spPr>
          <a:xfrm>
            <a:off x="528637" y="217557"/>
            <a:ext cx="54086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dirty="0"/>
              <a:t>Crachá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45848FC5-509A-419F-B438-C0309E30C302}"/>
              </a:ext>
            </a:extLst>
          </p:cNvPr>
          <p:cNvSpPr txBox="1"/>
          <p:nvPr/>
        </p:nvSpPr>
        <p:spPr>
          <a:xfrm>
            <a:off x="1822357" y="4935926"/>
            <a:ext cx="8838834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COFFITO </a:t>
            </a:r>
            <a:r>
              <a:rPr lang="pt-BR" dirty="0">
                <a:sym typeface="Wingdings" panose="05000000000000000000" pitchFamily="2" charset="2"/>
              </a:rPr>
              <a:t></a:t>
            </a:r>
            <a:r>
              <a:rPr lang="pt-BR" dirty="0"/>
              <a:t> RESOLUÇÃO n° 451, de 26 de fevereiro de 2015 – Dispõe sobre o estágio curricular obrigatório em Terapia Ocupacional. </a:t>
            </a:r>
          </a:p>
          <a:p>
            <a:r>
              <a:rPr lang="pt-BR" sz="1600" dirty="0"/>
              <a:t>Art. 10. O estagiário, em todos os campos de atuação da Terapia Ocupacional, deverá estar devidamente identificado por meio de crachá, de porte obrigatório, e fornecido pela IES quando não houver crachá oficial cedido pela concedente.</a:t>
            </a:r>
          </a:p>
          <a:p>
            <a:r>
              <a:rPr lang="pt-BR" sz="1600" b="1" dirty="0"/>
              <a:t>OBS.: Modelo disponível no site da coordenação do curso.</a:t>
            </a:r>
          </a:p>
          <a:p>
            <a:endParaRPr lang="pt-BR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C2F8B828-53A8-A40B-9BDD-E8D61095C5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2186" y="1038086"/>
            <a:ext cx="7299026" cy="36613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2050" name="Imagem 404">
            <a:extLst>
              <a:ext uri="{FF2B5EF4-FFF2-40B4-BE49-F238E27FC236}">
                <a16:creationId xmlns:a16="http://schemas.microsoft.com/office/drawing/2014/main" id="{2893DA05-7A6E-1F84-A816-8184296FE7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90525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Picture 1">
            <a:extLst>
              <a:ext uri="{FF2B5EF4-FFF2-40B4-BE49-F238E27FC236}">
                <a16:creationId xmlns:a16="http://schemas.microsoft.com/office/drawing/2014/main" id="{1AF3C496-8082-1A4C-8F50-546B6417D5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57275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50743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28476F2-D338-49C2-8DD9-F0D9D9A17B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4000" dirty="0"/>
              <a:t>O CREFITO-1 VAI NOS CAMPOS DE ESTÁGIO E FAZ TODAS ESTAS EXIGÊNCIAS</a:t>
            </a:r>
          </a:p>
        </p:txBody>
      </p:sp>
      <p:pic>
        <p:nvPicPr>
          <p:cNvPr id="5" name="Imagem 4" descr="Interface gráfica do usuário, Texto, Site&#10;&#10;Descrição gerada automaticamente">
            <a:extLst>
              <a:ext uri="{FF2B5EF4-FFF2-40B4-BE49-F238E27FC236}">
                <a16:creationId xmlns:a16="http://schemas.microsoft.com/office/drawing/2014/main" id="{506728E2-7279-4EA6-9F92-0330F42CBFB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8" t="9911" r="2961" b="9911"/>
          <a:stretch/>
        </p:blipFill>
        <p:spPr>
          <a:xfrm>
            <a:off x="2805811" y="3429000"/>
            <a:ext cx="6580377" cy="3131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4243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437B6E63-8062-47E5-A609-2FEEFB97F3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9501" y="512668"/>
            <a:ext cx="10002449" cy="5701866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CC009DD5-3898-4130-87B0-F49271820EAA}"/>
              </a:ext>
            </a:extLst>
          </p:cNvPr>
          <p:cNvSpPr/>
          <p:nvPr/>
        </p:nvSpPr>
        <p:spPr>
          <a:xfrm>
            <a:off x="3164415" y="2914408"/>
            <a:ext cx="4217046" cy="3588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C78A0914-58D1-456B-A95B-7137F77EB19D}"/>
              </a:ext>
            </a:extLst>
          </p:cNvPr>
          <p:cNvSpPr/>
          <p:nvPr/>
        </p:nvSpPr>
        <p:spPr>
          <a:xfrm>
            <a:off x="5159216" y="3262018"/>
            <a:ext cx="2103018" cy="2031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04E835E4-3B71-486C-A051-A55DB1CBFE7E}"/>
              </a:ext>
            </a:extLst>
          </p:cNvPr>
          <p:cNvSpPr/>
          <p:nvPr/>
        </p:nvSpPr>
        <p:spPr>
          <a:xfrm>
            <a:off x="9336376" y="2711243"/>
            <a:ext cx="1051508" cy="2031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50861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ço Reservado para Conteúdo 5">
            <a:extLst>
              <a:ext uri="{FF2B5EF4-FFF2-40B4-BE49-F238E27FC236}">
                <a16:creationId xmlns:a16="http://schemas.microsoft.com/office/drawing/2014/main" id="{84C1FE3B-500C-45F1-B2CB-F318AD5B53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719749"/>
            <a:ext cx="10905066" cy="5418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954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2E0FC4-5E9E-47B0-9BD0-FFF8D6BFF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Estágio Curricular Obrigatório em Terapia Ocupacional I e II</a:t>
            </a:r>
          </a:p>
        </p:txBody>
      </p:sp>
      <p:graphicFrame>
        <p:nvGraphicFramePr>
          <p:cNvPr id="7" name="Espaço Reservado para Conteúdo 6">
            <a:extLst>
              <a:ext uri="{FF2B5EF4-FFF2-40B4-BE49-F238E27FC236}">
                <a16:creationId xmlns:a16="http://schemas.microsoft.com/office/drawing/2014/main" id="{26D92882-383F-47E2-B231-C7A8521147D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2828165"/>
              </p:ext>
            </p:extLst>
          </p:nvPr>
        </p:nvGraphicFramePr>
        <p:xfrm>
          <a:off x="838200" y="2000733"/>
          <a:ext cx="10810461" cy="48572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531128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A73BA7E1-0AAA-4E11-9B93-7FF9EF21A6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96" t="26270" r="24674" b="10898"/>
          <a:stretch/>
        </p:blipFill>
        <p:spPr>
          <a:xfrm>
            <a:off x="1709530" y="903242"/>
            <a:ext cx="7686261" cy="5259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2797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EF783B-6E0E-4D8A-9CEA-4A95B7A3A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Frequência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FCE8B7B-DEFE-4055-B486-F4E6202227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dirty="0"/>
              <a:t>Carga horária total do estágio conforme o projeto pedagógico do curso = </a:t>
            </a:r>
            <a:r>
              <a:rPr lang="pt-BR" sz="3900" dirty="0"/>
              <a:t>360 horas</a:t>
            </a:r>
            <a:r>
              <a:rPr lang="pt-BR" dirty="0"/>
              <a:t>, </a:t>
            </a:r>
            <a:r>
              <a:rPr lang="pt-BR" sz="5200" b="1" dirty="0"/>
              <a:t>mínimo</a:t>
            </a:r>
            <a:r>
              <a:rPr lang="pt-BR" dirty="0"/>
              <a:t>.</a:t>
            </a:r>
          </a:p>
          <a:p>
            <a:r>
              <a:rPr lang="pt-BR" dirty="0"/>
              <a:t>Tenho direito a faltar? Lógico, todo mundo tem, imprevistos acontecem </a:t>
            </a:r>
            <a:r>
              <a:rPr lang="pt-BR" dirty="0">
                <a:sym typeface="Wingdings" panose="05000000000000000000" pitchFamily="2" charset="2"/>
              </a:rPr>
              <a:t> porém como em todo TRABALHO e ENSINO EM SERVIÇO  </a:t>
            </a:r>
            <a:r>
              <a:rPr lang="pt-BR" b="1" dirty="0">
                <a:sym typeface="Wingdings" panose="05000000000000000000" pitchFamily="2" charset="2"/>
              </a:rPr>
              <a:t>REPOSIÇÃO</a:t>
            </a:r>
          </a:p>
          <a:p>
            <a:r>
              <a:rPr lang="pt-BR" dirty="0"/>
              <a:t>“Ah, mas eu tenho direito a 25% de falta </a:t>
            </a:r>
            <a:r>
              <a:rPr lang="pt-BR" dirty="0">
                <a:sym typeface="Wingdings" panose="05000000000000000000" pitchFamily="2" charset="2"/>
              </a:rPr>
              <a:t> ok, repor.”</a:t>
            </a:r>
          </a:p>
          <a:p>
            <a:r>
              <a:rPr lang="pt-BR" dirty="0">
                <a:sym typeface="Wingdings" panose="05000000000000000000" pitchFamily="2" charset="2"/>
              </a:rPr>
              <a:t>“Ah, mas foi falta na supervisão  ok, verificar com a supervisora como repor”</a:t>
            </a:r>
          </a:p>
          <a:p>
            <a:pPr marL="0" indent="0" algn="ctr">
              <a:buNone/>
            </a:pPr>
            <a:r>
              <a:rPr lang="pt-BR" sz="3500" dirty="0">
                <a:highlight>
                  <a:srgbClr val="FFFF00"/>
                </a:highlight>
                <a:sym typeface="Wingdings" panose="05000000000000000000" pitchFamily="2" charset="2"/>
              </a:rPr>
              <a:t>360 HORAS</a:t>
            </a:r>
          </a:p>
          <a:p>
            <a:r>
              <a:rPr lang="pt-BR" dirty="0">
                <a:solidFill>
                  <a:srgbClr val="FF0000"/>
                </a:solidFill>
                <a:sym typeface="Wingdings" panose="05000000000000000000" pitchFamily="2" charset="2"/>
              </a:rPr>
              <a:t>DICA PARA O ESTÁGIÁRIO  CONTE SEMALMENTE QUANTAS HORAS VOCÊ FEZ. SE FALTOU, SE PROGRAME PARA PAGAR AS HORAS NA SEMANA SEGUINTE, OU DENTRO DAQUELE MÊS.</a:t>
            </a:r>
            <a:endParaRPr lang="pt-BR" dirty="0">
              <a:solidFill>
                <a:srgbClr val="FF0000"/>
              </a:solidFill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796917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5D27EA-A947-4B5F-91E5-10FB16546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Relatório de estágio específico do curso de TO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F1ED30B-77C0-4FC9-85B0-0BB57F4E9C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5548"/>
            <a:ext cx="10515600" cy="4465982"/>
          </a:xfrm>
        </p:spPr>
        <p:txBody>
          <a:bodyPr>
            <a:normAutofit/>
          </a:bodyPr>
          <a:lstStyle/>
          <a:p>
            <a:r>
              <a:rPr lang="pt-BR" dirty="0"/>
              <a:t>A UFPB têm um relatório parcial e relatório final de estágio BÁSICOS.</a:t>
            </a:r>
          </a:p>
          <a:p>
            <a:r>
              <a:rPr lang="pt-BR" b="1" dirty="0">
                <a:solidFill>
                  <a:srgbClr val="FF0000"/>
                </a:solidFill>
              </a:rPr>
              <a:t>No curso de Terapia Ocupacional a(o) estagiária(o) tem </a:t>
            </a:r>
            <a:r>
              <a:rPr lang="pt-BR" b="1" u="sng" dirty="0">
                <a:solidFill>
                  <a:srgbClr val="FF0000"/>
                </a:solidFill>
              </a:rPr>
              <a:t>um Relatório</a:t>
            </a:r>
            <a:r>
              <a:rPr lang="pt-BR" b="1" dirty="0">
                <a:solidFill>
                  <a:srgbClr val="FF0000"/>
                </a:solidFill>
              </a:rPr>
              <a:t> FINAL Específico.</a:t>
            </a:r>
          </a:p>
          <a:p>
            <a:r>
              <a:rPr lang="pt-BR" dirty="0"/>
              <a:t>Lembre-se deste relatório e o prepare com antecedência!</a:t>
            </a:r>
          </a:p>
          <a:p>
            <a:r>
              <a:rPr lang="pt-BR" dirty="0"/>
              <a:t>O </a:t>
            </a:r>
            <a:r>
              <a:rPr lang="pt-BR" b="1" dirty="0"/>
              <a:t>relatório Final especifico </a:t>
            </a:r>
            <a:r>
              <a:rPr lang="pt-BR" dirty="0"/>
              <a:t>do curso de terapia ocupacional </a:t>
            </a:r>
            <a:r>
              <a:rPr lang="pt-BR" b="1" dirty="0"/>
              <a:t>abre para o preenchimento no SIGAA do estagiário </a:t>
            </a:r>
            <a:r>
              <a:rPr lang="pt-BR" dirty="0"/>
              <a:t>– menu Estágio – </a:t>
            </a:r>
            <a:r>
              <a:rPr lang="pt-BR" b="1" u="sng" dirty="0">
                <a:solidFill>
                  <a:srgbClr val="FF0000"/>
                </a:solidFill>
              </a:rPr>
              <a:t>após o término do estágio!</a:t>
            </a:r>
          </a:p>
          <a:p>
            <a:r>
              <a:rPr lang="pt-BR" dirty="0"/>
              <a:t>Deve ser preenchido para que o estágio possa mudar o </a:t>
            </a:r>
            <a:r>
              <a:rPr lang="pt-BR" i="1" dirty="0"/>
              <a:t>status</a:t>
            </a:r>
            <a:r>
              <a:rPr lang="pt-BR" dirty="0"/>
              <a:t> para  CONCLUÍDO e você poder concluir sua CH.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E18361E-2285-4AE8-8E97-7F2501A1AD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5483" y="2699887"/>
            <a:ext cx="579486" cy="559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3153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EB107E24-838F-4BF2-9BA8-A5E537BE03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843" b="24359"/>
          <a:stretch/>
        </p:blipFill>
        <p:spPr>
          <a:xfrm>
            <a:off x="-1" y="10"/>
            <a:ext cx="12192001" cy="466692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E09A529-E47C-4634-BB98-0A9526C37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569C1A01-6FB5-43CE-ADCC-936728ACA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56267" y="4388303"/>
            <a:ext cx="824089" cy="702986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36E1259-2DB8-4CE7-9BCD-62004314AE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0247" y="4551037"/>
            <a:ext cx="4926411" cy="1509935"/>
          </a:xfrm>
        </p:spPr>
        <p:txBody>
          <a:bodyPr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pt-BR" sz="4000" dirty="0">
                <a:solidFill>
                  <a:srgbClr val="000000"/>
                </a:solidFill>
              </a:rPr>
              <a:t>Obrigada! Desejamos a todos um excelente período de estágio!</a:t>
            </a:r>
          </a:p>
        </p:txBody>
      </p:sp>
    </p:spTree>
    <p:extLst>
      <p:ext uri="{BB962C8B-B14F-4D97-AF65-F5344CB8AC3E}">
        <p14:creationId xmlns:p14="http://schemas.microsoft.com/office/powerpoint/2010/main" val="3331804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228601"/>
            <a:ext cx="10515600" cy="1462088"/>
          </a:xfrm>
        </p:spPr>
        <p:txBody>
          <a:bodyPr>
            <a:normAutofit fontScale="90000"/>
          </a:bodyPr>
          <a:lstStyle/>
          <a:p>
            <a:pPr lvl="0"/>
            <a:br>
              <a:rPr lang="pt-BR" dirty="0"/>
            </a:br>
            <a:r>
              <a:rPr lang="pt-BR" dirty="0"/>
              <a:t>Coordenação Geral de Estágio - CGE Reitoria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5"/>
            <a:ext cx="6739759" cy="4351338"/>
          </a:xfrm>
        </p:spPr>
        <p:txBody>
          <a:bodyPr>
            <a:normAutofit lnSpcReduction="10000"/>
          </a:bodyPr>
          <a:lstStyle/>
          <a:p>
            <a:endParaRPr lang="pt-BR" dirty="0"/>
          </a:p>
          <a:p>
            <a:r>
              <a:rPr lang="pt-BR" sz="2600" dirty="0"/>
              <a:t>Responsável por </a:t>
            </a:r>
            <a:r>
              <a:rPr lang="pt-BR" sz="2600" b="1" dirty="0"/>
              <a:t>planejar e executar a política institucional </a:t>
            </a:r>
            <a:r>
              <a:rPr lang="pt-BR" sz="2600" dirty="0"/>
              <a:t>de estágios.</a:t>
            </a:r>
          </a:p>
          <a:p>
            <a:r>
              <a:rPr lang="pt-BR" sz="2600" dirty="0"/>
              <a:t>Faz parte da </a:t>
            </a:r>
            <a:r>
              <a:rPr lang="pt-BR" sz="2600" dirty="0" err="1"/>
              <a:t>Pró-reitoria</a:t>
            </a:r>
            <a:r>
              <a:rPr lang="pt-BR" sz="2600" dirty="0"/>
              <a:t> de Graduação da UFPB</a:t>
            </a:r>
          </a:p>
          <a:p>
            <a:r>
              <a:rPr lang="pt-BR" sz="2600" dirty="0"/>
              <a:t>Cuida dos estágios no âmbito da UFPB</a:t>
            </a:r>
          </a:p>
          <a:p>
            <a:r>
              <a:rPr lang="pt-BR" sz="2600" dirty="0"/>
              <a:t>Faz a pactuação do estágio entre INSTITUIÇÕES – nível institucional.</a:t>
            </a:r>
          </a:p>
          <a:p>
            <a:r>
              <a:rPr lang="pt-BR" sz="2600" dirty="0"/>
              <a:t>Dúvidas: </a:t>
            </a:r>
            <a:r>
              <a:rPr lang="pt-BR" sz="2600" dirty="0">
                <a:hlinkClick r:id="rId2"/>
              </a:rPr>
              <a:t>http://www.prg.ufpb.br/prg/cem/menu-cem/estagio-1/formularios</a:t>
            </a:r>
            <a:endParaRPr lang="pt-BR" sz="2600" dirty="0"/>
          </a:p>
          <a:p>
            <a:endParaRPr lang="pt-BR" sz="2600" dirty="0"/>
          </a:p>
          <a:p>
            <a:endParaRPr lang="pt-BR" sz="2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29" t="15224" r="12102" b="3930"/>
          <a:stretch/>
        </p:blipFill>
        <p:spPr bwMode="auto">
          <a:xfrm>
            <a:off x="7741332" y="2501462"/>
            <a:ext cx="4177400" cy="302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7555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968C8B-3605-4B37-8C58-68F97429B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231" y="169039"/>
            <a:ext cx="7474172" cy="1325563"/>
          </a:xfrm>
        </p:spPr>
        <p:txBody>
          <a:bodyPr>
            <a:normAutofit fontScale="90000"/>
          </a:bodyPr>
          <a:lstStyle/>
          <a:p>
            <a:br>
              <a:rPr lang="pt-BR" sz="2800" dirty="0"/>
            </a:br>
            <a:r>
              <a:rPr lang="pt-BR" dirty="0"/>
              <a:t>Coordenação de Estágio do curso</a:t>
            </a:r>
            <a:br>
              <a:rPr lang="pt-BR" sz="2800" dirty="0"/>
            </a:br>
            <a:endParaRPr lang="pt-BR" sz="2800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F940363-23B8-4DF0-A7D7-9115557E33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949" y="1587367"/>
            <a:ext cx="8920717" cy="5008829"/>
          </a:xfrm>
        </p:spPr>
        <p:txBody>
          <a:bodyPr anchor="ctr">
            <a:normAutofit/>
          </a:bodyPr>
          <a:lstStyle/>
          <a:p>
            <a:r>
              <a:rPr lang="pt-BR" sz="2400" dirty="0"/>
              <a:t>Formada por duas pessoas – docentes e/ou técnicos – que podem se disponibilizar e/ou serem indicadas pelo colegiado departamental com aval do colegiado do curso para assumir a gestão dos estágios do curso por um </a:t>
            </a:r>
            <a:r>
              <a:rPr lang="pt-BR" sz="2400" b="1" dirty="0"/>
              <a:t>período de 02 anos</a:t>
            </a:r>
            <a:r>
              <a:rPr lang="pt-BR" sz="2400" dirty="0"/>
              <a:t>.</a:t>
            </a:r>
          </a:p>
          <a:p>
            <a:pPr marL="0" indent="0">
              <a:buNone/>
            </a:pPr>
            <a:endParaRPr lang="pt-BR" sz="2400" dirty="0"/>
          </a:p>
          <a:p>
            <a:r>
              <a:rPr lang="pt-BR" sz="2400" b="1" dirty="0"/>
              <a:t>Responsável pela pactuação dos campos e vagas </a:t>
            </a:r>
            <a:r>
              <a:rPr lang="pt-BR" sz="2400" dirty="0"/>
              <a:t>de estágio do curso (literalmente “</a:t>
            </a:r>
            <a:r>
              <a:rPr lang="pt-BR" sz="2400" b="1" dirty="0"/>
              <a:t>bate na porta</a:t>
            </a:r>
            <a:r>
              <a:rPr lang="pt-BR" sz="2400" dirty="0"/>
              <a:t>” dos campos profissionais que têm terapeutas ocupacionais formados há pelo menos um ano para que possam ser pactuadas junto a ela/ele e ao serviço o estágio em TO).</a:t>
            </a:r>
          </a:p>
          <a:p>
            <a:endParaRPr lang="pt-BR" sz="2400" dirty="0"/>
          </a:p>
          <a:p>
            <a:r>
              <a:rPr lang="pt-BR" sz="2400" dirty="0"/>
              <a:t>Responsável pela facilitação da divisão dos estágios do sétimo e oitavo período do curso a cada período letivo.</a:t>
            </a:r>
          </a:p>
          <a:p>
            <a:pPr marL="0" indent="0">
              <a:buNone/>
            </a:pPr>
            <a:endParaRPr lang="pt-BR" sz="16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4C3C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rgbClr val="CAA4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1AB352D-DB9D-401C-907F-039335E4F9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r="-8" b="152"/>
          <a:stretch/>
        </p:blipFill>
        <p:spPr>
          <a:xfrm>
            <a:off x="9054666" y="2519275"/>
            <a:ext cx="1822376" cy="1819450"/>
          </a:xfrm>
          <a:custGeom>
            <a:avLst/>
            <a:gdLst>
              <a:gd name="connsiteX0" fmla="*/ 3028805 w 6057610"/>
              <a:gd name="connsiteY0" fmla="*/ 0 h 6057610"/>
              <a:gd name="connsiteX1" fmla="*/ 6057610 w 6057610"/>
              <a:gd name="connsiteY1" fmla="*/ 3028805 h 6057610"/>
              <a:gd name="connsiteX2" fmla="*/ 3028805 w 6057610"/>
              <a:gd name="connsiteY2" fmla="*/ 6057610 h 6057610"/>
              <a:gd name="connsiteX3" fmla="*/ 0 w 6057610"/>
              <a:gd name="connsiteY3" fmla="*/ 3028805 h 6057610"/>
              <a:gd name="connsiteX4" fmla="*/ 3028805 w 6057610"/>
              <a:gd name="connsiteY4" fmla="*/ 0 h 6057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37527469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BAF070-BA4A-4E85-8632-3F78B9140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7" y="311214"/>
            <a:ext cx="5127031" cy="1676603"/>
          </a:xfrm>
        </p:spPr>
        <p:txBody>
          <a:bodyPr>
            <a:normAutofit/>
          </a:bodyPr>
          <a:lstStyle/>
          <a:p>
            <a:r>
              <a:rPr lang="pt-BR" dirty="0"/>
              <a:t>Coordenação de Estágio do curso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A623478-24A9-43A6-8FA6-D445A4C260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602" y="2418412"/>
            <a:ext cx="5441683" cy="3917950"/>
          </a:xfrm>
        </p:spPr>
        <p:txBody>
          <a:bodyPr>
            <a:normAutofit/>
          </a:bodyPr>
          <a:lstStyle/>
          <a:p>
            <a:pPr algn="ctr"/>
            <a:r>
              <a:rPr lang="pt-BR" dirty="0"/>
              <a:t>Docentes na gestão da coordenação de estágio mantém normalmente suas atividades de ensino, pesquisa e extensão – não tem carga horária menor – ou seja</a:t>
            </a:r>
          </a:p>
          <a:p>
            <a:pPr algn="ctr"/>
            <a:endParaRPr lang="pt-BR" dirty="0"/>
          </a:p>
          <a:p>
            <a:pPr marL="0" indent="0" algn="ctr">
              <a:buNone/>
            </a:pPr>
            <a:r>
              <a:rPr lang="pt-BR" dirty="0"/>
              <a:t> </a:t>
            </a:r>
          </a:p>
          <a:p>
            <a:pPr marL="0" indent="0" algn="ctr">
              <a:buNone/>
            </a:pPr>
            <a:r>
              <a:rPr lang="pt-BR" dirty="0"/>
              <a:t>PACIÊNCIA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744E9CB-39FB-432B-87E9-BAC8DAD6BA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33" r="851" b="3"/>
          <a:stretch/>
        </p:blipFill>
        <p:spPr>
          <a:xfrm>
            <a:off x="6545181" y="640083"/>
            <a:ext cx="5007155" cy="5113604"/>
          </a:xfrm>
          <a:prstGeom prst="rect">
            <a:avLst/>
          </a:prstGeom>
          <a:effectLst/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1C1EFAC3-C52B-4A76-9A0C-0C5C1A6B68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165911">
            <a:off x="9627349" y="5318910"/>
            <a:ext cx="2282579" cy="869554"/>
          </a:xfrm>
          <a:prstGeom prst="rect">
            <a:avLst/>
          </a:prstGeom>
        </p:spPr>
      </p:pic>
      <p:sp>
        <p:nvSpPr>
          <p:cNvPr id="6" name="Seta: para Baixo 5">
            <a:extLst>
              <a:ext uri="{FF2B5EF4-FFF2-40B4-BE49-F238E27FC236}">
                <a16:creationId xmlns:a16="http://schemas.microsoft.com/office/drawing/2014/main" id="{45D06C1C-E0D6-42A0-95B0-3721713E5314}"/>
              </a:ext>
            </a:extLst>
          </p:cNvPr>
          <p:cNvSpPr/>
          <p:nvPr/>
        </p:nvSpPr>
        <p:spPr>
          <a:xfrm>
            <a:off x="2674376" y="4582358"/>
            <a:ext cx="1076134" cy="81127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8716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462884-5E1A-4548-B093-EAB5C49D3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652" y="325368"/>
            <a:ext cx="10515600" cy="1325563"/>
          </a:xfrm>
        </p:spPr>
        <p:txBody>
          <a:bodyPr>
            <a:normAutofit/>
          </a:bodyPr>
          <a:lstStyle/>
          <a:p>
            <a:r>
              <a:rPr lang="pt-BR" sz="4000" dirty="0"/>
              <a:t>Coordenação de Estágio do curso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A56862E-5410-4E89-8D4E-FF1EDCDD16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Responsável pela ativação dos estágios – acompanhamento da documentação Termo de Compromisso do Estágio</a:t>
            </a:r>
          </a:p>
          <a:p>
            <a:r>
              <a:rPr lang="pt-BR" dirty="0"/>
              <a:t>Responsável pela </a:t>
            </a:r>
            <a:r>
              <a:rPr lang="pt-BR" b="1" dirty="0"/>
              <a:t>validação</a:t>
            </a:r>
            <a:r>
              <a:rPr lang="pt-BR" dirty="0"/>
              <a:t> dos relatórios finais do estágio no SIGAA.</a:t>
            </a:r>
          </a:p>
          <a:p>
            <a:pPr marL="0" indent="0">
              <a:buNone/>
            </a:pPr>
            <a:endParaRPr lang="pt-BR" dirty="0"/>
          </a:p>
          <a:p>
            <a:r>
              <a:rPr lang="pt-BR" b="1" dirty="0">
                <a:solidFill>
                  <a:srgbClr val="FF0000"/>
                </a:solidFill>
              </a:rPr>
              <a:t>NÃO</a:t>
            </a:r>
            <a:r>
              <a:rPr lang="pt-BR" dirty="0">
                <a:solidFill>
                  <a:srgbClr val="FF0000"/>
                </a:solidFill>
              </a:rPr>
              <a:t> É RESPONSÁVEL POR ANALISAR FREQUÊNCIA E NOTA.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380206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674C176-1E0C-43BE-B361-13E060825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pt-BR" dirty="0">
                <a:solidFill>
                  <a:schemeClr val="accent1"/>
                </a:solidFill>
              </a:rPr>
              <a:t>Supervisora Docente</a:t>
            </a:r>
            <a:br>
              <a:rPr lang="pt-BR" dirty="0">
                <a:solidFill>
                  <a:schemeClr val="accent1"/>
                </a:solidFill>
              </a:rPr>
            </a:br>
            <a:endParaRPr lang="pt-BR" dirty="0">
              <a:solidFill>
                <a:schemeClr val="accent1"/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2264070-E4E2-4772-9C12-446127D74F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r>
              <a:rPr lang="pt-BR" sz="2400" dirty="0"/>
              <a:t>Organizar o plano de ensino e cronograma de supervisão de estágio </a:t>
            </a:r>
            <a:r>
              <a:rPr lang="pt-BR" sz="2400" dirty="0">
                <a:sym typeface="Wingdings" panose="05000000000000000000" pitchFamily="2" charset="2"/>
              </a:rPr>
              <a:t> </a:t>
            </a:r>
            <a:r>
              <a:rPr lang="pt-BR" sz="2400" dirty="0"/>
              <a:t>postar na turma virtual do SIGAA.</a:t>
            </a:r>
          </a:p>
          <a:p>
            <a:r>
              <a:rPr lang="pt-BR" sz="2400" dirty="0"/>
              <a:t>Responsável por verificar junto a (ao)estagiária (o) e preceptor (a) a frequência ao campo de estágio através da ficha de frequência que deve ser entregue ao final de cada mês para computar no SIGAA.</a:t>
            </a:r>
          </a:p>
          <a:p>
            <a:r>
              <a:rPr lang="pt-BR" sz="2400" b="1" dirty="0"/>
              <a:t>Recebe as avaliações parciais e finais enviadas pelas preceptoras via e-mail ou entregue via estagiária (o)</a:t>
            </a:r>
          </a:p>
          <a:p>
            <a:r>
              <a:rPr lang="pt-BR" sz="2400" dirty="0"/>
              <a:t>As notas são dadas tanto pelas preceptoras quanto pelas supervisoras docentes.</a:t>
            </a:r>
          </a:p>
        </p:txBody>
      </p:sp>
    </p:spTree>
    <p:extLst>
      <p:ext uri="{BB962C8B-B14F-4D97-AF65-F5344CB8AC3E}">
        <p14:creationId xmlns:p14="http://schemas.microsoft.com/office/powerpoint/2010/main" val="2256857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0E8C6D-57C6-4E31-944D-4DB9CF6E4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Supervisoras docentes para 2022.2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95EC88F-8A98-4724-8267-C4A4F4B483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90261"/>
            <a:ext cx="10651435" cy="458670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pt-BR" sz="2600" b="1" dirty="0"/>
          </a:p>
          <a:p>
            <a:pPr marL="0" indent="0" algn="ctr">
              <a:buNone/>
            </a:pPr>
            <a:r>
              <a:rPr lang="pt-BR" sz="2600" b="1" dirty="0"/>
              <a:t>P7 – </a:t>
            </a:r>
            <a:r>
              <a:rPr lang="pt-BR" sz="2600" b="1" dirty="0" err="1"/>
              <a:t>Maríla</a:t>
            </a:r>
            <a:r>
              <a:rPr lang="pt-BR" sz="2600" b="1" dirty="0"/>
              <a:t> Meyer </a:t>
            </a:r>
            <a:r>
              <a:rPr lang="pt-BR" sz="2600" b="1" dirty="0" err="1"/>
              <a:t>Bregalda</a:t>
            </a:r>
            <a:endParaRPr lang="pt-BR" sz="2600" b="1" dirty="0"/>
          </a:p>
          <a:p>
            <a:pPr marL="0" indent="0" algn="ctr">
              <a:buNone/>
            </a:pPr>
            <a:endParaRPr lang="pt-BR" sz="2600" dirty="0"/>
          </a:p>
          <a:p>
            <a:pPr marL="0" indent="0" algn="ctr">
              <a:buNone/>
            </a:pPr>
            <a:endParaRPr lang="pt-BR" sz="2600" dirty="0"/>
          </a:p>
          <a:p>
            <a:pPr marL="0" indent="0" algn="ctr">
              <a:buNone/>
            </a:pPr>
            <a:r>
              <a:rPr lang="pt-BR" sz="2400" b="1" dirty="0"/>
              <a:t>P8 – Amanda Maria Pereira</a:t>
            </a:r>
            <a:endParaRPr lang="pt-BR" sz="2000" dirty="0"/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683973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996FE1-E88A-481A-BB10-4F653AA20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Preceptoria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E17A696-1520-43AF-942F-81A5911A3D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843345" cy="4351338"/>
          </a:xfrm>
        </p:spPr>
        <p:txBody>
          <a:bodyPr/>
          <a:lstStyle/>
          <a:p>
            <a:pPr algn="just"/>
            <a:r>
              <a:rPr lang="pt-BR" dirty="0"/>
              <a:t>Profissional </a:t>
            </a:r>
            <a:r>
              <a:rPr lang="pt-BR" u="sng" dirty="0"/>
              <a:t>terapeuta ocupacional</a:t>
            </a:r>
            <a:r>
              <a:rPr lang="pt-BR" dirty="0"/>
              <a:t> pertencente à unidade concedente do estágio.</a:t>
            </a:r>
          </a:p>
          <a:p>
            <a:pPr algn="just"/>
            <a:r>
              <a:rPr lang="pt-BR" dirty="0"/>
              <a:t>Habilitado</a:t>
            </a:r>
          </a:p>
          <a:p>
            <a:pPr algn="just"/>
            <a:r>
              <a:rPr lang="pt-BR" dirty="0"/>
              <a:t>Responsável pelo: planejamento, orientação, acompanhamento e avaliação do estagiário  e acompanhamento da frequência, no local de desenvolvimento das atividades de estágio. </a:t>
            </a:r>
          </a:p>
          <a:p>
            <a:pPr algn="just"/>
            <a:r>
              <a:rPr lang="pt-BR" dirty="0"/>
              <a:t>Formador!</a:t>
            </a:r>
          </a:p>
          <a:p>
            <a:pPr marL="0" indent="0" algn="just">
              <a:buNone/>
            </a:pPr>
            <a:endParaRPr lang="pt-B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0045" y="3935304"/>
            <a:ext cx="2457762" cy="2326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Retângulo 3"/>
          <p:cNvSpPr/>
          <p:nvPr/>
        </p:nvSpPr>
        <p:spPr>
          <a:xfrm>
            <a:off x="8561505" y="6262179"/>
            <a:ext cx="339484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800" dirty="0"/>
              <a:t>Fonte: http://www.eeffto.ufmg.br/ideia/wp-content/uploads/2018/02/LAIS-Sapato-com-ajuda.jpg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0044" y="1877904"/>
            <a:ext cx="2457761" cy="194178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62303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1604</TotalTime>
  <Words>1161</Words>
  <Application>Microsoft Office PowerPoint</Application>
  <PresentationFormat>Widescreen</PresentationFormat>
  <Paragraphs>116</Paragraphs>
  <Slides>23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Tema do Office</vt:lpstr>
      <vt:lpstr>Estágio Curricular Obrigatório em Terapia Ocupacional: o que você precisa saber</vt:lpstr>
      <vt:lpstr>Estágio Curricular Obrigatório em Terapia Ocupacional I e II</vt:lpstr>
      <vt:lpstr> Coordenação Geral de Estágio - CGE Reitoria </vt:lpstr>
      <vt:lpstr> Coordenação de Estágio do curso </vt:lpstr>
      <vt:lpstr>Coordenação de Estágio do curso</vt:lpstr>
      <vt:lpstr>Coordenação de Estágio do curso</vt:lpstr>
      <vt:lpstr>Supervisora Docente </vt:lpstr>
      <vt:lpstr>Supervisoras docentes para 2022.2</vt:lpstr>
      <vt:lpstr>Preceptoria </vt:lpstr>
      <vt:lpstr>Estagiárias (os) </vt:lpstr>
      <vt:lpstr>Estágio P7 – Estágio Supervisionado I  </vt:lpstr>
      <vt:lpstr>Estágio P8 – Estágio Supervisionado II </vt:lpstr>
      <vt:lpstr>Observação sobre procedimentos no SIGAA</vt:lpstr>
      <vt:lpstr>Observação sobre procedimentos no SIGAA</vt:lpstr>
      <vt:lpstr>Anexos – É seu dever ler!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Frequência</vt:lpstr>
      <vt:lpstr>Relatório de estágio específico do curso de TO 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Estágio Curricular Obrigatório em Terapia Ocupacional: o que você precisa saber</dc:title>
  <dc:creator>Clarice Ribeiro</dc:creator>
  <cp:lastModifiedBy>Natalia Santos</cp:lastModifiedBy>
  <cp:revision>11</cp:revision>
  <dcterms:created xsi:type="dcterms:W3CDTF">2019-10-13T15:58:23Z</dcterms:created>
  <dcterms:modified xsi:type="dcterms:W3CDTF">2023-02-27T15:21:21Z</dcterms:modified>
</cp:coreProperties>
</file>