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8" r:id="rId2"/>
  </p:sldMasterIdLst>
  <p:notesMasterIdLst>
    <p:notesMasterId r:id="rId44"/>
  </p:notesMasterIdLst>
  <p:sldIdLst>
    <p:sldId id="257" r:id="rId3"/>
    <p:sldId id="281" r:id="rId4"/>
    <p:sldId id="282" r:id="rId5"/>
    <p:sldId id="328" r:id="rId6"/>
    <p:sldId id="283" r:id="rId7"/>
    <p:sldId id="284" r:id="rId8"/>
    <p:sldId id="319" r:id="rId9"/>
    <p:sldId id="313" r:id="rId10"/>
    <p:sldId id="350" r:id="rId11"/>
    <p:sldId id="351" r:id="rId12"/>
    <p:sldId id="352" r:id="rId13"/>
    <p:sldId id="285" r:id="rId14"/>
    <p:sldId id="344" r:id="rId15"/>
    <p:sldId id="345" r:id="rId16"/>
    <p:sldId id="346" r:id="rId17"/>
    <p:sldId id="347" r:id="rId18"/>
    <p:sldId id="323" r:id="rId19"/>
    <p:sldId id="324" r:id="rId20"/>
    <p:sldId id="325" r:id="rId21"/>
    <p:sldId id="326" r:id="rId22"/>
    <p:sldId id="327" r:id="rId23"/>
    <p:sldId id="286" r:id="rId24"/>
    <p:sldId id="342" r:id="rId25"/>
    <p:sldId id="330" r:id="rId26"/>
    <p:sldId id="331" r:id="rId27"/>
    <p:sldId id="332" r:id="rId28"/>
    <p:sldId id="333" r:id="rId29"/>
    <p:sldId id="334" r:id="rId30"/>
    <p:sldId id="335" r:id="rId31"/>
    <p:sldId id="336" r:id="rId32"/>
    <p:sldId id="337" r:id="rId33"/>
    <p:sldId id="338" r:id="rId34"/>
    <p:sldId id="339" r:id="rId35"/>
    <p:sldId id="340" r:id="rId36"/>
    <p:sldId id="306" r:id="rId37"/>
    <p:sldId id="343" r:id="rId38"/>
    <p:sldId id="315" r:id="rId39"/>
    <p:sldId id="348" r:id="rId40"/>
    <p:sldId id="349" r:id="rId41"/>
    <p:sldId id="318" r:id="rId42"/>
    <p:sldId id="300" r:id="rId4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6" autoAdjust="0"/>
    <p:restoredTop sz="94660"/>
  </p:normalViewPr>
  <p:slideViewPr>
    <p:cSldViewPr>
      <p:cViewPr varScale="1">
        <p:scale>
          <a:sx n="86" d="100"/>
          <a:sy n="86" d="100"/>
        </p:scale>
        <p:origin x="1518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6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A14A3E-FB39-4A5A-B1F7-39E07C2AF9BD}" type="datetimeFigureOut">
              <a:rPr lang="pt-BR" smtClean="0"/>
              <a:t>29/01/2019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0DE681-49FC-4306-B92C-FCCE035C423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2835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 i="1">
                <a:solidFill>
                  <a:schemeClr val="accent2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sz="2000" b="1" i="1">
                <a:solidFill>
                  <a:schemeClr val="accent2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sz="2000" b="1" i="1">
                <a:solidFill>
                  <a:schemeClr val="accent2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sz="2000" b="1" i="1">
                <a:solidFill>
                  <a:schemeClr val="accent2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sz="2000" b="1" i="1">
                <a:solidFill>
                  <a:schemeClr val="accent2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accent2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accent2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accent2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accent2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E7D5A0BB-83C1-4692-9EB4-B7EF81DC5D61}" type="slidenum">
              <a:rPr lang="pt-BR" altLang="pt-BR" sz="1200" b="0" i="0">
                <a:solidFill>
                  <a:prstClr val="black"/>
                </a:solidFill>
              </a:rPr>
              <a:pPr/>
              <a:t>2</a:t>
            </a:fld>
            <a:endParaRPr lang="pt-BR" altLang="pt-BR" sz="1200" b="0" i="0">
              <a:solidFill>
                <a:prstClr val="black"/>
              </a:solidFill>
            </a:endParaRPr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" altLang="pt-BR" smtClean="0"/>
          </a:p>
        </p:txBody>
      </p:sp>
    </p:spTree>
    <p:extLst>
      <p:ext uri="{BB962C8B-B14F-4D97-AF65-F5344CB8AC3E}">
        <p14:creationId xmlns:p14="http://schemas.microsoft.com/office/powerpoint/2010/main" val="33083406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000" b="1" i="1">
                <a:solidFill>
                  <a:schemeClr val="accent2"/>
                </a:solidFill>
                <a:latin typeface="Times New Roman" pitchFamily="18" charset="0"/>
                <a:cs typeface="Arial" pitchFamily="34" charset="0"/>
              </a:defRPr>
            </a:lvl1pPr>
            <a:lvl2pPr marL="742950" indent="-285750">
              <a:defRPr sz="2000" b="1" i="1">
                <a:solidFill>
                  <a:schemeClr val="accent2"/>
                </a:solidFill>
                <a:latin typeface="Times New Roman" pitchFamily="18" charset="0"/>
                <a:cs typeface="Arial" pitchFamily="34" charset="0"/>
              </a:defRPr>
            </a:lvl2pPr>
            <a:lvl3pPr marL="1143000" indent="-228600">
              <a:defRPr sz="2000" b="1" i="1">
                <a:solidFill>
                  <a:schemeClr val="accent2"/>
                </a:solidFill>
                <a:latin typeface="Times New Roman" pitchFamily="18" charset="0"/>
                <a:cs typeface="Arial" pitchFamily="34" charset="0"/>
              </a:defRPr>
            </a:lvl3pPr>
            <a:lvl4pPr marL="1600200" indent="-228600">
              <a:defRPr sz="2000" b="1" i="1">
                <a:solidFill>
                  <a:schemeClr val="accent2"/>
                </a:solidFill>
                <a:latin typeface="Times New Roman" pitchFamily="18" charset="0"/>
                <a:cs typeface="Arial" pitchFamily="34" charset="0"/>
              </a:defRPr>
            </a:lvl4pPr>
            <a:lvl5pPr marL="2057400" indent="-228600">
              <a:defRPr sz="2000" b="1" i="1">
                <a:solidFill>
                  <a:schemeClr val="accent2"/>
                </a:solidFill>
                <a:latin typeface="Times New Roman" pitchFamily="18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accent2"/>
                </a:solidFill>
                <a:latin typeface="Times New Roman" pitchFamily="18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accent2"/>
                </a:solidFill>
                <a:latin typeface="Times New Roman" pitchFamily="18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accent2"/>
                </a:solidFill>
                <a:latin typeface="Times New Roman" pitchFamily="18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 i="1">
                <a:solidFill>
                  <a:schemeClr val="accent2"/>
                </a:solidFill>
                <a:latin typeface="Times New Roman" pitchFamily="18" charset="0"/>
                <a:cs typeface="Arial" pitchFamily="34" charset="0"/>
              </a:defRPr>
            </a:lvl9pPr>
          </a:lstStyle>
          <a:p>
            <a:fld id="{303AAF1F-CCEB-4BD9-BAC3-854FDB657773}" type="slidenum">
              <a:rPr lang="pt-BR" altLang="pt-BR" sz="1200" b="0" i="0">
                <a:solidFill>
                  <a:prstClr val="black"/>
                </a:solidFill>
              </a:rPr>
              <a:pPr/>
              <a:t>3</a:t>
            </a:fld>
            <a:endParaRPr lang="pt-BR" altLang="pt-BR" sz="1200" b="0" i="0">
              <a:solidFill>
                <a:prstClr val="black"/>
              </a:solidFill>
            </a:endParaRPr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s-ES" altLang="pt-BR" smtClean="0"/>
          </a:p>
        </p:txBody>
      </p:sp>
    </p:spTree>
    <p:extLst>
      <p:ext uri="{BB962C8B-B14F-4D97-AF65-F5344CB8AC3E}">
        <p14:creationId xmlns:p14="http://schemas.microsoft.com/office/powerpoint/2010/main" val="4102144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47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8D96B-1BB4-4F9A-A75E-2975F485C440}" type="datetimeFigureOut">
              <a:rPr lang="pt-BR" smtClean="0"/>
              <a:t>29/01/2019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3F1E-9578-47BB-A05F-1E7ECDADE3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559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8D96B-1BB4-4F9A-A75E-2975F485C440}" type="datetimeFigureOut">
              <a:rPr lang="pt-BR" smtClean="0"/>
              <a:t>29/01/2019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3F1E-9578-47BB-A05F-1E7ECDADE3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2844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2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8D96B-1BB4-4F9A-A75E-2975F485C440}" type="datetimeFigureOut">
              <a:rPr lang="pt-BR" smtClean="0"/>
              <a:t>29/01/2019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3F1E-9578-47BB-A05F-1E7ECDADE3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7295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8D96B-1BB4-4F9A-A75E-2975F485C440}" type="datetimeFigureOut">
              <a:rPr lang="pt-BR" smtClean="0"/>
              <a:t>29/01/2019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3F1E-9578-47BB-A05F-1E7ECDADE3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1922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3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3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8D96B-1BB4-4F9A-A75E-2975F485C440}" type="datetimeFigureOut">
              <a:rPr lang="pt-BR" smtClean="0"/>
              <a:t>29/01/2019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3F1E-9578-47BB-A05F-1E7ECDADE3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9760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8D96B-1BB4-4F9A-A75E-2975F485C440}" type="datetimeFigureOut">
              <a:rPr lang="pt-BR" smtClean="0"/>
              <a:t>29/01/2019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3F1E-9578-47BB-A05F-1E7ECDADE3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6710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8D96B-1BB4-4F9A-A75E-2975F485C440}" type="datetimeFigureOut">
              <a:rPr lang="pt-BR" smtClean="0"/>
              <a:t>29/01/2019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3F1E-9578-47BB-A05F-1E7ECDADE3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3352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7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8D96B-1BB4-4F9A-A75E-2975F485C440}" type="datetimeFigureOut">
              <a:rPr lang="pt-BR" smtClean="0"/>
              <a:t>29/01/2019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3F1E-9578-47BB-A05F-1E7ECDADE3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171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8D96B-1BB4-4F9A-A75E-2975F485C440}" type="datetimeFigureOut">
              <a:rPr lang="pt-BR" smtClean="0"/>
              <a:t>29/01/2019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3F1E-9578-47BB-A05F-1E7ECDADE3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5620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8D96B-1BB4-4F9A-A75E-2975F485C440}" type="datetimeFigureOut">
              <a:rPr lang="pt-BR" smtClean="0"/>
              <a:t>29/01/2019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3F1E-9578-47BB-A05F-1E7ECDADE3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5959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274660"/>
            <a:ext cx="27432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60"/>
            <a:ext cx="80772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8D96B-1BB4-4F9A-A75E-2975F485C440}" type="datetimeFigureOut">
              <a:rPr lang="pt-BR" smtClean="0"/>
              <a:t>29/01/2019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143F1E-9578-47BB-A05F-1E7ECDADE3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86735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A20650-359C-45C4-B4B8-7C4CACA74AA8}" type="datetimeFigureOut">
              <a:rPr lang="pt-BR" altLang="pt-BR"/>
              <a:pPr>
                <a:defRPr/>
              </a:pPr>
              <a:t>29/01/2019</a:t>
            </a:fld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1C8973-0E60-432A-8F34-BC9EEA00A5D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77776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F9F84-2580-4F05-81F4-9842F76E9BD7}" type="datetimeFigureOut">
              <a:rPr lang="pt-BR" altLang="pt-BR"/>
              <a:pPr>
                <a:defRPr/>
              </a:pPr>
              <a:t>29/01/2019</a:t>
            </a:fld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CDA3DD-9B03-44D4-B2B3-259C571E2D6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51072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F00D40-4F1D-48C3-8570-EDB1D42449EA}" type="datetimeFigureOut">
              <a:rPr lang="pt-BR" altLang="pt-BR"/>
              <a:pPr>
                <a:defRPr/>
              </a:pPr>
              <a:t>29/01/2019</a:t>
            </a:fld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FC903B-2AD3-4D07-A322-2518D1A49E2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955986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A5BD6-057C-414A-A12A-C9C3DA38070C}" type="datetimeFigureOut">
              <a:rPr lang="pt-BR" altLang="pt-BR"/>
              <a:pPr>
                <a:defRPr/>
              </a:pPr>
              <a:t>29/01/2019</a:t>
            </a:fld>
            <a:endParaRPr lang="pt-BR" alt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7896F2-C358-4E8C-8E09-964A4B74D78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171752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7D3DD3-4BB5-48ED-A31E-7DDA4B9A13EE}" type="datetimeFigureOut">
              <a:rPr lang="pt-BR" altLang="pt-BR"/>
              <a:pPr>
                <a:defRPr/>
              </a:pPr>
              <a:t>29/01/2019</a:t>
            </a:fld>
            <a:endParaRPr lang="pt-BR" alt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5045C-DFCB-43A8-B231-986A65330A1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571213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26704-A6EF-4AC9-B942-A4410DEF7A3C}" type="datetimeFigureOut">
              <a:rPr lang="pt-BR" altLang="pt-BR"/>
              <a:pPr>
                <a:defRPr/>
              </a:pPr>
              <a:t>29/01/2019</a:t>
            </a:fld>
            <a:endParaRPr lang="pt-BR" alt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4D7892-EA3B-47C3-B3AE-F347BFF04E6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8493680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A2F28-99B8-4EE0-8B5E-B0197124A148}" type="datetimeFigureOut">
              <a:rPr lang="pt-BR" altLang="pt-BR"/>
              <a:pPr>
                <a:defRPr/>
              </a:pPr>
              <a:t>29/01/2019</a:t>
            </a:fld>
            <a:endParaRPr lang="pt-BR" alt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69B0F4-911D-449B-8245-ECAAA994F09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860973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3025A-DB37-4041-B558-29D21F3484CC}" type="datetimeFigureOut">
              <a:rPr lang="pt-BR" altLang="pt-BR"/>
              <a:pPr>
                <a:defRPr/>
              </a:pPr>
              <a:t>29/01/2019</a:t>
            </a:fld>
            <a:endParaRPr lang="pt-BR" alt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987A734-74B8-4135-9E3D-D55BDB03BA8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70856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055FE-D7C2-4C2D-84BC-7E0F6D1B5B93}" type="datetimeFigureOut">
              <a:rPr lang="pt-BR" altLang="pt-BR"/>
              <a:pPr>
                <a:defRPr/>
              </a:pPr>
              <a:t>29/01/2019</a:t>
            </a:fld>
            <a:endParaRPr lang="pt-BR" alt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777B51-360F-4046-9875-AB764C4C71A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89787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2703E-93F3-4E55-9599-48F115AE3E4B}" type="datetimeFigureOut">
              <a:rPr lang="pt-BR" altLang="pt-BR"/>
              <a:pPr>
                <a:defRPr/>
              </a:pPr>
              <a:t>29/01/2019</a:t>
            </a:fld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95FA16-33F7-4157-B612-E52C1AF0665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311174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684B92-923A-41AE-9904-25982ECFC9C0}" type="datetimeFigureOut">
              <a:rPr lang="pt-BR" altLang="pt-BR"/>
              <a:pPr>
                <a:defRPr/>
              </a:pPr>
              <a:t>29/01/2019</a:t>
            </a:fld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17D416-4EF2-4244-B83F-68A27C6DFED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488164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>
  <p:cSld name="Título e grá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Gráfico 2"/>
          <p:cNvSpPr>
            <a:spLocks noGrp="1"/>
          </p:cNvSpPr>
          <p:nvPr>
            <p:ph type="chart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7796BA-1936-46FC-B775-CD02FBAD99F6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495522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3" y="609600"/>
            <a:ext cx="7772400" cy="1143000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685803" y="1981200"/>
            <a:ext cx="7772400" cy="4114800"/>
          </a:xfr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F760168-4B3D-4210-B864-1FB7E37507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33F57F7-A335-489E-9160-6A53522EC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5A6BC49-53D6-4CD4-9A58-BF14DE4C0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0B2B40-BF3E-4023-8A3D-CD075F07379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407178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2842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7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8D96B-1BB4-4F9A-A75E-2975F485C440}" type="datetimeFigureOut">
              <a:rPr lang="pt-BR" smtClean="0"/>
              <a:t>29/01/2019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7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43F1E-9578-47BB-A05F-1E7ECDADE3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0589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558ED5"/>
            </a:gs>
            <a:gs pos="100000">
              <a:srgbClr val="C6D9F1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6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Arial" panose="020B0604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C7681F-E6CA-4BD9-AD64-C6CD656C9C85}" type="datetimeFigureOut">
              <a:rPr lang="pt-BR" altLang="pt-BR">
                <a:ea typeface="MS PGothic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29/01/2019</a:t>
            </a:fld>
            <a:endParaRPr lang="pt-BR" altLang="pt-BR">
              <a:ea typeface="MS PGothic" panose="020B0600070205080204" pitchFamily="34" charset="-128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4F598AE-26B6-474B-AD9E-509D0DDFDE41}" type="slidenum">
              <a:rPr lang="pt-BR" altLang="pt-BR">
                <a:ea typeface="MS PGothic" panose="020B0600070205080204" pitchFamily="34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pt-BR" altLang="pt-BR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89764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jpeg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.jpeg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9.jpeg"/><Relationship Id="rId4" Type="http://schemas.openxmlformats.org/officeDocument/2006/relationships/image" Target="../media/image10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5623072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" name="Foto do Photo Editor" r:id="rId3" imgW="3048426" imgH="2104762" progId="MSPhotoEd.3">
                  <p:embed/>
                </p:oleObj>
              </mc:Choice>
              <mc:Fallback>
                <p:oleObj name="Foto do Photo Editor" r:id="rId3" imgW="3048426" imgH="2104762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7" name="Text Box 3"/>
          <p:cNvSpPr txBox="1">
            <a:spLocks noChangeArrowheads="1"/>
          </p:cNvSpPr>
          <p:nvPr/>
        </p:nvSpPr>
        <p:spPr bwMode="auto">
          <a:xfrm>
            <a:off x="654173" y="5715023"/>
            <a:ext cx="759438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bg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bg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bg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bg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bg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pt-BR" altLang="pt-BR" b="1" dirty="0">
                <a:solidFill>
                  <a:srgbClr val="0000CC"/>
                </a:solidFill>
              </a:rPr>
              <a:t>HOSPITAL UNIVERSITÁRIO LAURO WANDERLEY</a:t>
            </a:r>
          </a:p>
          <a:p>
            <a:pPr algn="ctr"/>
            <a:r>
              <a:rPr lang="pt-BR" altLang="pt-BR" b="1" dirty="0">
                <a:solidFill>
                  <a:srgbClr val="0000CC"/>
                </a:solidFill>
              </a:rPr>
              <a:t>JOÃO PESSOA/PARAÍBA</a:t>
            </a:r>
            <a:endParaRPr lang="pt-PT" altLang="pt-BR" b="1" dirty="0">
              <a:solidFill>
                <a:srgbClr val="0000CC"/>
              </a:solidFill>
            </a:endParaRPr>
          </a:p>
          <a:p>
            <a:pPr algn="ctr"/>
            <a:r>
              <a:rPr lang="pt-PT" altLang="pt-BR" b="1" dirty="0" smtClean="0">
                <a:solidFill>
                  <a:srgbClr val="0000CC"/>
                </a:solidFill>
              </a:rPr>
              <a:t>SAE/HD FAMILIAR </a:t>
            </a:r>
            <a:r>
              <a:rPr lang="pt-PT" altLang="pt-BR" b="1" dirty="0">
                <a:solidFill>
                  <a:srgbClr val="0000CC"/>
                </a:solidFill>
              </a:rPr>
              <a:t>MATERNO INFANTIL</a:t>
            </a:r>
            <a:endParaRPr lang="pt-BR" altLang="pt-BR" b="1" dirty="0">
              <a:solidFill>
                <a:schemeClr val="tx1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0" y="1008552"/>
            <a:ext cx="914400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21 ANOS DO SAE FAMILIAR MATERNO INFANTIL</a:t>
            </a:r>
            <a:r>
              <a:rPr lang="en-GB" sz="2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/>
            </a:r>
            <a:br>
              <a:rPr lang="en-GB" sz="2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</a:br>
            <a:r>
              <a:rPr lang="en-GB" sz="2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AVANÇOS NA REDUÇÃO DA TRANSMISSÃO </a:t>
            </a:r>
            <a:r>
              <a:rPr lang="en-GB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VERTICAL DO HIV:</a:t>
            </a:r>
          </a:p>
          <a:p>
            <a:r>
              <a:rPr lang="en-GB" sz="2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GB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                                    REALIDADE </a:t>
            </a:r>
            <a:r>
              <a:rPr lang="en-GB" sz="28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A</a:t>
            </a:r>
            <a:r>
              <a:rPr lang="en-GB" sz="28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TUAL</a:t>
            </a:r>
            <a:endParaRPr lang="pt-BR" sz="28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5" name="Picture 5" descr="LogoSAE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931" y="171100"/>
            <a:ext cx="375047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371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22" name="Object 2"/>
          <p:cNvGraphicFramePr>
            <a:graphicFrameLocks noChangeAspect="1"/>
          </p:cNvGraphicFramePr>
          <p:nvPr/>
        </p:nvGraphicFramePr>
        <p:xfrm>
          <a:off x="539753" y="765181"/>
          <a:ext cx="3254375" cy="463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9" name="Clip" r:id="rId4" imgW="3848100" imgH="5478463" progId="MS_ClipArt_Gallery.2">
                  <p:embed/>
                </p:oleObj>
              </mc:Choice>
              <mc:Fallback>
                <p:oleObj name="Clip" r:id="rId4" imgW="3848100" imgH="5478463" progId="MS_ClipArt_Gallery.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3" y="765181"/>
                        <a:ext cx="3254375" cy="463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0035" name="Text Box 3">
            <a:extLst>
              <a:ext uri="{FF2B5EF4-FFF2-40B4-BE49-F238E27FC236}">
                <a16:creationId xmlns:a16="http://schemas.microsoft.com/office/drawing/2014/main" id="{64654321-676F-44A1-BC37-E1FBA4D9B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21674" y="2204180"/>
            <a:ext cx="6622326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pt-B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O que fazer com</a:t>
            </a:r>
          </a:p>
          <a:p>
            <a:pPr algn="ctr">
              <a:defRPr/>
            </a:pPr>
            <a:r>
              <a:rPr lang="pt-B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uma gestante HIV+ Parceiros </a:t>
            </a:r>
          </a:p>
          <a:p>
            <a:pPr algn="ctr">
              <a:defRPr/>
            </a:pPr>
            <a:r>
              <a:rPr lang="pt-BR" sz="3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e filhos menores de 13 anos.....</a:t>
            </a:r>
            <a:endParaRPr lang="es-ES" sz="3600" dirty="0">
              <a:solidFill>
                <a:prstClr val="black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3995936" y="1369263"/>
            <a:ext cx="33870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800" dirty="0" smtClean="0">
                <a:solidFill>
                  <a:srgbClr val="C00000"/>
                </a:solidFill>
              </a:rPr>
              <a:t>1997 – PRÉ NATAL</a:t>
            </a:r>
            <a:endParaRPr lang="pt-BR" sz="2800" dirty="0">
              <a:solidFill>
                <a:srgbClr val="C00000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987824" y="472792"/>
            <a:ext cx="50401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200" b="1" dirty="0" smtClean="0"/>
              <a:t>ONDE TUDO COMEÇOU!</a:t>
            </a:r>
            <a:endParaRPr lang="pt-BR" sz="3200" b="1" dirty="0"/>
          </a:p>
        </p:txBody>
      </p:sp>
      <p:pic>
        <p:nvPicPr>
          <p:cNvPr id="6" name="Picture 5" descr="LogoSAE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931" y="171100"/>
            <a:ext cx="375047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343329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Título 1"/>
          <p:cNvSpPr>
            <a:spLocks noGrp="1"/>
          </p:cNvSpPr>
          <p:nvPr>
            <p:ph type="title" idx="4294967295"/>
          </p:nvPr>
        </p:nvSpPr>
        <p:spPr>
          <a:xfrm>
            <a:off x="0" y="783771"/>
            <a:ext cx="9144000" cy="1143000"/>
          </a:xfrm>
        </p:spPr>
        <p:txBody>
          <a:bodyPr/>
          <a:lstStyle/>
          <a:p>
            <a:pPr eaLnBrk="1" hangingPunct="1"/>
            <a:r>
              <a:rPr lang="pt-BR" altLang="pt-BR" sz="4800" dirty="0" smtClean="0"/>
              <a:t>PROGEST/SAE/HULW/UFPB</a:t>
            </a:r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A51269BE-4E6A-4D91-9DD1-17370D2CF18A}"/>
              </a:ext>
            </a:extLst>
          </p:cNvPr>
          <p:cNvCxnSpPr/>
          <p:nvPr/>
        </p:nvCxnSpPr>
        <p:spPr>
          <a:xfrm>
            <a:off x="735013" y="4437063"/>
            <a:ext cx="748506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135172" name="Group 4"/>
          <p:cNvGrpSpPr>
            <a:grpSpLocks/>
          </p:cNvGrpSpPr>
          <p:nvPr/>
        </p:nvGrpSpPr>
        <p:grpSpPr bwMode="auto">
          <a:xfrm>
            <a:off x="179710" y="3428051"/>
            <a:ext cx="1436988" cy="2644776"/>
            <a:chOff x="364" y="2138"/>
            <a:chExt cx="721" cy="1666"/>
          </a:xfrm>
        </p:grpSpPr>
        <p:cxnSp>
          <p:nvCxnSpPr>
            <p:cNvPr id="135198" name="Conector de seta reta 6"/>
            <p:cNvCxnSpPr>
              <a:cxnSpLocks noChangeShapeType="1"/>
            </p:cNvCxnSpPr>
            <p:nvPr/>
          </p:nvCxnSpPr>
          <p:spPr bwMode="auto">
            <a:xfrm flipH="1">
              <a:off x="720" y="2453"/>
              <a:ext cx="1" cy="810"/>
            </a:xfrm>
            <a:prstGeom prst="straightConnector1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C78F28E8-6D74-449E-80FE-7EA729B58C2B}"/>
                </a:ext>
              </a:extLst>
            </p:cNvPr>
            <p:cNvSpPr txBox="1"/>
            <p:nvPr/>
          </p:nvSpPr>
          <p:spPr>
            <a:xfrm>
              <a:off x="364" y="3281"/>
              <a:ext cx="721" cy="52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pt-BR" sz="16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rPr>
                <a:t>PROGEST</a:t>
              </a:r>
            </a:p>
            <a:p>
              <a:pPr>
                <a:defRPr/>
              </a:pPr>
              <a:r>
                <a:rPr lang="pt-BR" sz="1600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rPr>
                <a:t>HULW/UFFB</a:t>
              </a:r>
              <a:endParaRPr lang="pt-BR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  <a:p>
              <a:pPr>
                <a:defRPr/>
              </a:pPr>
              <a:r>
                <a:rPr lang="pt-BR" sz="16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rPr>
                <a:t>Consensos</a:t>
              </a:r>
            </a:p>
          </p:txBody>
        </p:sp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EB91FC53-4DE4-4B15-892E-32C215F44825}"/>
                </a:ext>
              </a:extLst>
            </p:cNvPr>
            <p:cNvSpPr txBox="1"/>
            <p:nvPr/>
          </p:nvSpPr>
          <p:spPr>
            <a:xfrm>
              <a:off x="495" y="2138"/>
              <a:ext cx="495" cy="23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t-BR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rPr>
                <a:t>    1997</a:t>
              </a:r>
            </a:p>
          </p:txBody>
        </p:sp>
      </p:grpSp>
      <p:grpSp>
        <p:nvGrpSpPr>
          <p:cNvPr id="10" name="Group 20"/>
          <p:cNvGrpSpPr>
            <a:grpSpLocks/>
          </p:cNvGrpSpPr>
          <p:nvPr/>
        </p:nvGrpSpPr>
        <p:grpSpPr bwMode="auto">
          <a:xfrm>
            <a:off x="1826944" y="3589572"/>
            <a:ext cx="1500187" cy="2298700"/>
            <a:chOff x="2525" y="2138"/>
            <a:chExt cx="945" cy="1448"/>
          </a:xfrm>
        </p:grpSpPr>
        <p:cxnSp>
          <p:nvCxnSpPr>
            <p:cNvPr id="135186" name="Conector de seta reta 14"/>
            <p:cNvCxnSpPr>
              <a:cxnSpLocks noChangeShapeType="1"/>
            </p:cNvCxnSpPr>
            <p:nvPr/>
          </p:nvCxnSpPr>
          <p:spPr bwMode="auto">
            <a:xfrm flipH="1">
              <a:off x="2924" y="2387"/>
              <a:ext cx="1" cy="720"/>
            </a:xfrm>
            <a:prstGeom prst="straightConnector1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B96A45CB-8296-4752-A09C-123A5A80F8A2}"/>
                </a:ext>
              </a:extLst>
            </p:cNvPr>
            <p:cNvSpPr txBox="1"/>
            <p:nvPr/>
          </p:nvSpPr>
          <p:spPr>
            <a:xfrm>
              <a:off x="2525" y="3179"/>
              <a:ext cx="945" cy="40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pt-BR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rPr>
                <a:t>TARV potente</a:t>
              </a:r>
            </a:p>
          </p:txBody>
        </p:sp>
        <p:sp>
          <p:nvSpPr>
            <p:cNvPr id="26" name="CaixaDeTexto 25">
              <a:extLst>
                <a:ext uri="{FF2B5EF4-FFF2-40B4-BE49-F238E27FC236}">
                  <a16:creationId xmlns:a16="http://schemas.microsoft.com/office/drawing/2014/main" id="{97DADA69-1F15-4DCA-AAA1-34A69A8FA95A}"/>
                </a:ext>
              </a:extLst>
            </p:cNvPr>
            <p:cNvSpPr txBox="1"/>
            <p:nvPr/>
          </p:nvSpPr>
          <p:spPr>
            <a:xfrm>
              <a:off x="2658" y="2138"/>
              <a:ext cx="585" cy="23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t-BR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rPr>
                <a:t>   1999</a:t>
              </a:r>
            </a:p>
          </p:txBody>
        </p:sp>
      </p:grpSp>
      <p:grpSp>
        <p:nvGrpSpPr>
          <p:cNvPr id="12" name="Group 24"/>
          <p:cNvGrpSpPr>
            <a:grpSpLocks/>
          </p:cNvGrpSpPr>
          <p:nvPr/>
        </p:nvGrpSpPr>
        <p:grpSpPr bwMode="auto">
          <a:xfrm>
            <a:off x="5135472" y="3548204"/>
            <a:ext cx="1428750" cy="2330450"/>
            <a:chOff x="3470" y="2183"/>
            <a:chExt cx="900" cy="1468"/>
          </a:xfrm>
        </p:grpSpPr>
        <p:cxnSp>
          <p:nvCxnSpPr>
            <p:cNvPr id="135183" name="Conector de seta reta 33"/>
            <p:cNvCxnSpPr>
              <a:cxnSpLocks noChangeShapeType="1"/>
            </p:cNvCxnSpPr>
            <p:nvPr/>
          </p:nvCxnSpPr>
          <p:spPr bwMode="auto">
            <a:xfrm flipH="1">
              <a:off x="3830" y="2499"/>
              <a:ext cx="1" cy="630"/>
            </a:xfrm>
            <a:prstGeom prst="straightConnector1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7" name="CaixaDeTexto 36">
              <a:extLst>
                <a:ext uri="{FF2B5EF4-FFF2-40B4-BE49-F238E27FC236}">
                  <a16:creationId xmlns:a16="http://schemas.microsoft.com/office/drawing/2014/main" id="{2D812B46-730D-4CB8-9949-9E02836A4A94}"/>
                </a:ext>
              </a:extLst>
            </p:cNvPr>
            <p:cNvSpPr txBox="1"/>
            <p:nvPr/>
          </p:nvSpPr>
          <p:spPr>
            <a:xfrm>
              <a:off x="3560" y="2183"/>
              <a:ext cx="585" cy="23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t-BR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rPr>
                <a:t>   2005</a:t>
              </a:r>
            </a:p>
          </p:txBody>
        </p:sp>
        <p:sp>
          <p:nvSpPr>
            <p:cNvPr id="38" name="CaixaDeTexto 37">
              <a:extLst>
                <a:ext uri="{FF2B5EF4-FFF2-40B4-BE49-F238E27FC236}">
                  <a16:creationId xmlns:a16="http://schemas.microsoft.com/office/drawing/2014/main" id="{2FAEE834-9FBF-4BE2-B262-F0E83C4A6386}"/>
                </a:ext>
              </a:extLst>
            </p:cNvPr>
            <p:cNvSpPr txBox="1"/>
            <p:nvPr/>
          </p:nvSpPr>
          <p:spPr>
            <a:xfrm>
              <a:off x="3470" y="3128"/>
              <a:ext cx="900" cy="52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pt-BR" sz="16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rPr>
                <a:t>Cesárea</a:t>
              </a:r>
            </a:p>
            <a:p>
              <a:pPr algn="ctr">
                <a:defRPr/>
              </a:pPr>
              <a:r>
                <a:rPr lang="pt-BR" sz="16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rPr>
                <a:t>eletiva </a:t>
              </a:r>
            </a:p>
            <a:p>
              <a:pPr algn="ctr">
                <a:defRPr/>
              </a:pPr>
              <a:r>
                <a:rPr lang="pt-BR" sz="16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rPr>
                <a:t>sempre</a:t>
              </a:r>
            </a:p>
          </p:txBody>
        </p:sp>
      </p:grpSp>
      <p:grpSp>
        <p:nvGrpSpPr>
          <p:cNvPr id="14" name="Group 28"/>
          <p:cNvGrpSpPr>
            <a:grpSpLocks/>
          </p:cNvGrpSpPr>
          <p:nvPr/>
        </p:nvGrpSpPr>
        <p:grpSpPr bwMode="auto">
          <a:xfrm>
            <a:off x="6334645" y="3428051"/>
            <a:ext cx="1511300" cy="3106738"/>
            <a:chOff x="4491" y="2064"/>
            <a:chExt cx="952" cy="1957"/>
          </a:xfrm>
        </p:grpSpPr>
        <p:cxnSp>
          <p:nvCxnSpPr>
            <p:cNvPr id="135180" name="Conector de seta reta 31"/>
            <p:cNvCxnSpPr>
              <a:cxnSpLocks noChangeShapeType="1"/>
            </p:cNvCxnSpPr>
            <p:nvPr/>
          </p:nvCxnSpPr>
          <p:spPr bwMode="auto">
            <a:xfrm>
              <a:off x="4831" y="2411"/>
              <a:ext cx="0" cy="1172"/>
            </a:xfrm>
            <a:prstGeom prst="straightConnector1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0" name="CaixaDeTexto 39">
              <a:extLst>
                <a:ext uri="{FF2B5EF4-FFF2-40B4-BE49-F238E27FC236}">
                  <a16:creationId xmlns:a16="http://schemas.microsoft.com/office/drawing/2014/main" id="{613BF022-4ED0-434E-A957-AA5A97D8C904}"/>
                </a:ext>
              </a:extLst>
            </p:cNvPr>
            <p:cNvSpPr txBox="1"/>
            <p:nvPr/>
          </p:nvSpPr>
          <p:spPr>
            <a:xfrm>
              <a:off x="4610" y="2064"/>
              <a:ext cx="495" cy="40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t-BR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rPr>
                <a:t>  2009</a:t>
              </a:r>
            </a:p>
          </p:txBody>
        </p:sp>
        <p:sp>
          <p:nvSpPr>
            <p:cNvPr id="103455" name="Text Box 31">
              <a:extLst>
                <a:ext uri="{FF2B5EF4-FFF2-40B4-BE49-F238E27FC236}">
                  <a16:creationId xmlns:a16="http://schemas.microsoft.com/office/drawing/2014/main" id="{35293D50-3F59-4E5E-9C57-4A971A41F6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1" y="3653"/>
              <a:ext cx="952" cy="3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pt-BR" sz="16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rPr>
                <a:t>TARV potente </a:t>
              </a:r>
            </a:p>
            <a:p>
              <a:pPr algn="ctr">
                <a:defRPr/>
              </a:pPr>
              <a:r>
                <a:rPr lang="pt-BR" sz="16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rPr>
                <a:t>sempre</a:t>
              </a:r>
              <a:endParaRPr lang="es-ES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</p:grpSp>
      <p:grpSp>
        <p:nvGrpSpPr>
          <p:cNvPr id="33" name="Group 24"/>
          <p:cNvGrpSpPr>
            <a:grpSpLocks/>
          </p:cNvGrpSpPr>
          <p:nvPr/>
        </p:nvGrpSpPr>
        <p:grpSpPr bwMode="auto">
          <a:xfrm>
            <a:off x="3479345" y="3707454"/>
            <a:ext cx="1428750" cy="2578101"/>
            <a:chOff x="3470" y="2183"/>
            <a:chExt cx="900" cy="1624"/>
          </a:xfrm>
        </p:grpSpPr>
        <p:cxnSp>
          <p:nvCxnSpPr>
            <p:cNvPr id="34" name="Conector de seta reta 33"/>
            <p:cNvCxnSpPr>
              <a:cxnSpLocks noChangeShapeType="1"/>
            </p:cNvCxnSpPr>
            <p:nvPr/>
          </p:nvCxnSpPr>
          <p:spPr bwMode="auto">
            <a:xfrm flipH="1">
              <a:off x="3830" y="2499"/>
              <a:ext cx="1" cy="630"/>
            </a:xfrm>
            <a:prstGeom prst="straightConnector1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" name="CaixaDeTexto 34">
              <a:extLst>
                <a:ext uri="{FF2B5EF4-FFF2-40B4-BE49-F238E27FC236}">
                  <a16:creationId xmlns:a16="http://schemas.microsoft.com/office/drawing/2014/main" id="{2D812B46-730D-4CB8-9949-9E02836A4A94}"/>
                </a:ext>
              </a:extLst>
            </p:cNvPr>
            <p:cNvSpPr txBox="1"/>
            <p:nvPr/>
          </p:nvSpPr>
          <p:spPr>
            <a:xfrm>
              <a:off x="3560" y="2183"/>
              <a:ext cx="585" cy="23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t-BR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rPr>
                <a:t>   2002</a:t>
              </a:r>
            </a:p>
          </p:txBody>
        </p:sp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id="{2FAEE834-9FBF-4BE2-B262-F0E83C4A6386}"/>
                </a:ext>
              </a:extLst>
            </p:cNvPr>
            <p:cNvSpPr txBox="1"/>
            <p:nvPr/>
          </p:nvSpPr>
          <p:spPr>
            <a:xfrm>
              <a:off x="3470" y="3128"/>
              <a:ext cx="900" cy="67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pt-BR" sz="1600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rPr>
                <a:t>SAE FAMILIAR MATERNO INFANTIL</a:t>
              </a:r>
            </a:p>
          </p:txBody>
        </p:sp>
      </p:grpSp>
      <p:grpSp>
        <p:nvGrpSpPr>
          <p:cNvPr id="39" name="Group 28"/>
          <p:cNvGrpSpPr>
            <a:grpSpLocks/>
          </p:cNvGrpSpPr>
          <p:nvPr/>
        </p:nvGrpSpPr>
        <p:grpSpPr bwMode="auto">
          <a:xfrm>
            <a:off x="7073083" y="2780086"/>
            <a:ext cx="1665289" cy="3106738"/>
            <a:chOff x="4330" y="2064"/>
            <a:chExt cx="1049" cy="1957"/>
          </a:xfrm>
        </p:grpSpPr>
        <p:cxnSp>
          <p:nvCxnSpPr>
            <p:cNvPr id="41" name="Conector de seta reta 31"/>
            <p:cNvCxnSpPr>
              <a:cxnSpLocks noChangeShapeType="1"/>
            </p:cNvCxnSpPr>
            <p:nvPr/>
          </p:nvCxnSpPr>
          <p:spPr bwMode="auto">
            <a:xfrm>
              <a:off x="4831" y="2411"/>
              <a:ext cx="0" cy="1172"/>
            </a:xfrm>
            <a:prstGeom prst="straightConnector1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dist="23000" dir="5400000" rotWithShape="0">
                <a:srgbClr val="000000">
                  <a:alpha val="34998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" name="CaixaDeTexto 41">
              <a:extLst>
                <a:ext uri="{FF2B5EF4-FFF2-40B4-BE49-F238E27FC236}">
                  <a16:creationId xmlns:a16="http://schemas.microsoft.com/office/drawing/2014/main" id="{613BF022-4ED0-434E-A957-AA5A97D8C904}"/>
                </a:ext>
              </a:extLst>
            </p:cNvPr>
            <p:cNvSpPr txBox="1"/>
            <p:nvPr/>
          </p:nvSpPr>
          <p:spPr>
            <a:xfrm>
              <a:off x="4610" y="2064"/>
              <a:ext cx="495" cy="40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pt-BR" dirty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rPr>
                <a:t>  2010</a:t>
              </a:r>
            </a:p>
          </p:txBody>
        </p:sp>
        <p:sp>
          <p:nvSpPr>
            <p:cNvPr id="43" name="Text Box 31">
              <a:extLst>
                <a:ext uri="{FF2B5EF4-FFF2-40B4-BE49-F238E27FC236}">
                  <a16:creationId xmlns:a16="http://schemas.microsoft.com/office/drawing/2014/main" id="{35293D50-3F59-4E5E-9C57-4A971A41F6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0" y="3653"/>
              <a:ext cx="1049" cy="36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s-ES" sz="1600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rPr>
                <a:t>PCDT 2010</a:t>
              </a:r>
            </a:p>
            <a:p>
              <a:pPr algn="ctr">
                <a:defRPr/>
              </a:pPr>
              <a:r>
                <a:rPr lang="es-ES" sz="1600" dirty="0" smtClean="0">
                  <a:solidFill>
                    <a:prstClr val="black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cs typeface="Arial" charset="0"/>
                </a:rPr>
                <a:t>2015/2017/2018</a:t>
              </a:r>
              <a:endParaRPr lang="es-ES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endParaRPr>
            </a:p>
          </p:txBody>
        </p:sp>
      </p:grpSp>
      <p:pic>
        <p:nvPicPr>
          <p:cNvPr id="28" name="Picture 5" descr="LogoSAE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931" y="171100"/>
            <a:ext cx="375047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167284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otavio\Pictures\Fotos e Videos Otávio\Back up fotos Agosto 2011\BACK UP 2010 FOTO\Pastas variadas\Fotos Progest auditorio 068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325544" y="-5716016"/>
            <a:ext cx="20066229" cy="150496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sp>
        <p:nvSpPr>
          <p:cNvPr id="2" name="CaixaDeTexto 1"/>
          <p:cNvSpPr txBox="1"/>
          <p:nvPr/>
        </p:nvSpPr>
        <p:spPr>
          <a:xfrm>
            <a:off x="5729599" y="3373582"/>
            <a:ext cx="26844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b="1" dirty="0" smtClean="0">
                <a:solidFill>
                  <a:srgbClr val="FFC000"/>
                </a:solidFill>
              </a:rPr>
              <a:t>PROGEST 1997</a:t>
            </a:r>
            <a:endParaRPr lang="pt-BR" sz="3200" b="1" dirty="0">
              <a:solidFill>
                <a:srgbClr val="FFC000"/>
              </a:solidFill>
            </a:endParaRPr>
          </a:p>
        </p:txBody>
      </p:sp>
      <p:pic>
        <p:nvPicPr>
          <p:cNvPr id="4" name="Picture 5" descr="LogoSAE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6576" y="0"/>
            <a:ext cx="676377" cy="1357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7250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mtClean="0">
                <a:solidFill>
                  <a:schemeClr val="accent2"/>
                </a:solidFill>
                <a:latin typeface="Tahoma" pitchFamily="34" charset="0"/>
              </a:rPr>
              <a:t>PROGEST  HULW-UFPB</a:t>
            </a:r>
          </a:p>
        </p:txBody>
      </p:sp>
      <p:pic>
        <p:nvPicPr>
          <p:cNvPr id="3075" name="Picture 5" descr="F1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2278" y="1989138"/>
            <a:ext cx="5688013" cy="4292600"/>
          </a:xfrm>
          <a:noFill/>
        </p:spPr>
      </p:pic>
      <p:pic>
        <p:nvPicPr>
          <p:cNvPr id="4" name="Picture 5" descr="LogoSAE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0931" y="171100"/>
            <a:ext cx="375047" cy="75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478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Papel Parede SAE_G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697774" y="408342"/>
            <a:ext cx="310052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800" dirty="0" smtClean="0">
                <a:solidFill>
                  <a:prstClr val="white"/>
                </a:solidFill>
              </a:rPr>
              <a:t>2001/2002</a:t>
            </a:r>
            <a:endParaRPr lang="pt-BR" sz="4800" dirty="0">
              <a:solidFill>
                <a:prstClr val="white"/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296342" y="2924944"/>
            <a:ext cx="44978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i="1" dirty="0" smtClean="0">
                <a:solidFill>
                  <a:schemeClr val="bg1"/>
                </a:solidFill>
              </a:rPr>
              <a:t>CFA 026/02 – Projeto do SAE/Anfiteatro</a:t>
            </a:r>
          </a:p>
          <a:p>
            <a:r>
              <a:rPr lang="pt-BR" b="1" i="1" dirty="0" smtClean="0">
                <a:solidFill>
                  <a:schemeClr val="bg1"/>
                </a:solidFill>
              </a:rPr>
              <a:t>HULW – Permuta do espaço do SAE</a:t>
            </a:r>
            <a:endParaRPr lang="pt-BR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4143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2"/>
          <p:cNvGraphicFramePr>
            <a:graphicFrameLocks noChangeAspect="1"/>
          </p:cNvGraphicFramePr>
          <p:nvPr/>
        </p:nvGraphicFramePr>
        <p:xfrm>
          <a:off x="-17463" y="11113"/>
          <a:ext cx="9144001" cy="7353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4" name="Documento" r:id="rId3" imgW="5705856" imgH="4626864" progId="Word.Document.8">
                  <p:embed/>
                </p:oleObj>
              </mc:Choice>
              <mc:Fallback>
                <p:oleObj name="Documento" r:id="rId3" imgW="5705856" imgH="4626864" progId="Word.Document.8">
                  <p:embed/>
                  <p:pic>
                    <p:nvPicPr>
                      <p:cNvPr id="1024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7463" y="11113"/>
                        <a:ext cx="9144001" cy="735330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289151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ig Prot PSF_cap 1 TRIANGUL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42971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7793038" y="49688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27651" name="Picture 3" descr="LogoSAE1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260350"/>
            <a:ext cx="500062" cy="752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1908175" y="333375"/>
            <a:ext cx="487045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altLang="pt-BR" sz="4000" b="1">
                <a:solidFill>
                  <a:srgbClr val="0000FF"/>
                </a:solidFill>
              </a:rPr>
              <a:t>Novembro de 2002!</a:t>
            </a:r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808038" y="19367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323850" y="1700213"/>
            <a:ext cx="8496300" cy="429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ebdings" pitchFamily="18" charset="2"/>
              <a:buNone/>
            </a:pPr>
            <a:r>
              <a:rPr lang="pt-BR" altLang="pt-BR" sz="2400" b="1">
                <a:solidFill>
                  <a:srgbClr val="FF0000"/>
                </a:solidFill>
                <a:sym typeface="Webdings" pitchFamily="18" charset="2"/>
              </a:rPr>
              <a:t></a:t>
            </a:r>
            <a:r>
              <a:rPr lang="pt-BR" altLang="pt-BR" sz="2400">
                <a:sym typeface="Webdings" pitchFamily="18" charset="2"/>
              </a:rPr>
              <a:t> </a:t>
            </a:r>
            <a:r>
              <a:rPr lang="pt-BR" altLang="pt-BR" sz="2400" b="1">
                <a:solidFill>
                  <a:srgbClr val="0000FF"/>
                </a:solidFill>
                <a:sym typeface="Webdings" pitchFamily="18" charset="2"/>
              </a:rPr>
              <a:t>Implantação do primeiro Serviço de Assistência </a:t>
            </a:r>
          </a:p>
          <a:p>
            <a:pPr eaLnBrk="1" hangingPunct="1">
              <a:buFont typeface="Webdings" pitchFamily="18" charset="2"/>
              <a:buNone/>
            </a:pPr>
            <a:r>
              <a:rPr lang="pt-BR" altLang="pt-BR" sz="2400" b="1">
                <a:solidFill>
                  <a:srgbClr val="0000FF"/>
                </a:solidFill>
                <a:sym typeface="Webdings" pitchFamily="18" charset="2"/>
              </a:rPr>
              <a:t>     Especializada (SAE) Materno-Infantil do País.</a:t>
            </a:r>
          </a:p>
          <a:p>
            <a:pPr eaLnBrk="1" hangingPunct="1">
              <a:buFont typeface="Webdings" pitchFamily="18" charset="2"/>
              <a:buNone/>
            </a:pPr>
            <a:endParaRPr lang="pt-BR" altLang="pt-BR" sz="2400" b="1">
              <a:solidFill>
                <a:srgbClr val="0000FF"/>
              </a:solidFill>
              <a:sym typeface="Webdings" pitchFamily="18" charset="2"/>
            </a:endParaRPr>
          </a:p>
          <a:p>
            <a:pPr eaLnBrk="1" hangingPunct="1">
              <a:buFont typeface="Webdings" pitchFamily="18" charset="2"/>
              <a:buNone/>
            </a:pPr>
            <a:r>
              <a:rPr lang="pt-BR" altLang="pt-BR" sz="2400" b="1">
                <a:solidFill>
                  <a:srgbClr val="FF0000"/>
                </a:solidFill>
                <a:sym typeface="Webdings" pitchFamily="18" charset="2"/>
              </a:rPr>
              <a:t>Modelo Assistencial e uso de TARV Combinada com </a:t>
            </a:r>
          </a:p>
          <a:p>
            <a:pPr eaLnBrk="1" hangingPunct="1">
              <a:buFont typeface="Webdings" pitchFamily="18" charset="2"/>
              <a:buNone/>
            </a:pPr>
            <a:r>
              <a:rPr lang="pt-BR" altLang="pt-BR" sz="2400" b="1">
                <a:solidFill>
                  <a:srgbClr val="FF0000"/>
                </a:solidFill>
                <a:sym typeface="Webdings" pitchFamily="18" charset="2"/>
              </a:rPr>
              <a:t>    (AZT + 3TC +NFV).</a:t>
            </a:r>
          </a:p>
          <a:p>
            <a:pPr eaLnBrk="1" hangingPunct="1">
              <a:buFont typeface="Webdings" pitchFamily="18" charset="2"/>
              <a:buNone/>
            </a:pPr>
            <a:endParaRPr lang="pt-BR" altLang="pt-BR" sz="2400" b="1">
              <a:solidFill>
                <a:srgbClr val="FF0000"/>
              </a:solidFill>
              <a:sym typeface="Webdings" pitchFamily="18" charset="2"/>
            </a:endParaRPr>
          </a:p>
          <a:p>
            <a:pPr eaLnBrk="1" hangingPunct="1">
              <a:buFont typeface="Webdings" pitchFamily="18" charset="2"/>
              <a:buNone/>
            </a:pPr>
            <a:r>
              <a:rPr lang="pt-BR" altLang="pt-BR" sz="2400" b="1">
                <a:solidFill>
                  <a:srgbClr val="FF0000"/>
                </a:solidFill>
                <a:sym typeface="Webdings" pitchFamily="18" charset="2"/>
              </a:rPr>
              <a:t></a:t>
            </a:r>
            <a:r>
              <a:rPr lang="pt-BR" altLang="pt-BR" sz="2400" b="1">
                <a:solidFill>
                  <a:srgbClr val="0000FF"/>
                </a:solidFill>
                <a:sym typeface="Webdings" pitchFamily="18" charset="2"/>
              </a:rPr>
              <a:t>100% de Crianças </a:t>
            </a:r>
            <a:r>
              <a:rPr lang="pt-BR" altLang="pt-BR" sz="2400" b="1">
                <a:solidFill>
                  <a:srgbClr val="CC3300"/>
                </a:solidFill>
                <a:sym typeface="Webdings" pitchFamily="18" charset="2"/>
              </a:rPr>
              <a:t>sem</a:t>
            </a:r>
            <a:r>
              <a:rPr lang="pt-BR" altLang="pt-BR" sz="2400" b="1">
                <a:solidFill>
                  <a:srgbClr val="0000FF"/>
                </a:solidFill>
                <a:sym typeface="Webdings" pitchFamily="18" charset="2"/>
              </a:rPr>
              <a:t> infecção pelo HIV(Nov/2002 à </a:t>
            </a:r>
          </a:p>
          <a:p>
            <a:pPr eaLnBrk="1" hangingPunct="1">
              <a:buFont typeface="Webdings" pitchFamily="18" charset="2"/>
              <a:buNone/>
            </a:pPr>
            <a:r>
              <a:rPr lang="pt-BR" altLang="pt-BR" sz="2400" b="1">
                <a:solidFill>
                  <a:srgbClr val="0000FF"/>
                </a:solidFill>
                <a:sym typeface="Webdings" pitchFamily="18" charset="2"/>
              </a:rPr>
              <a:t>    Abril/2005).</a:t>
            </a:r>
          </a:p>
          <a:p>
            <a:pPr eaLnBrk="1" hangingPunct="1">
              <a:buFont typeface="Webdings" pitchFamily="18" charset="2"/>
              <a:buNone/>
            </a:pPr>
            <a:endParaRPr lang="pt-BR" altLang="pt-BR" sz="2400" b="1">
              <a:solidFill>
                <a:srgbClr val="0000FF"/>
              </a:solidFill>
              <a:sym typeface="Webdings" pitchFamily="18" charset="2"/>
            </a:endParaRPr>
          </a:p>
          <a:p>
            <a:pPr eaLnBrk="1" hangingPunct="1">
              <a:buFont typeface="Webdings" pitchFamily="18" charset="2"/>
              <a:buNone/>
            </a:pPr>
            <a:endParaRPr lang="pt-BR" altLang="pt-BR" sz="2400" b="1">
              <a:solidFill>
                <a:srgbClr val="0000FF"/>
              </a:solidFill>
              <a:sym typeface="Webdings" pitchFamily="18" charset="2"/>
            </a:endParaRPr>
          </a:p>
          <a:p>
            <a:pPr eaLnBrk="1" hangingPunct="1">
              <a:buFont typeface="Webdings" pitchFamily="18" charset="2"/>
              <a:buNone/>
            </a:pPr>
            <a:r>
              <a:rPr lang="pt-BR" altLang="pt-BR" sz="3600" b="1">
                <a:solidFill>
                  <a:srgbClr val="FF0000"/>
                </a:solidFill>
                <a:sym typeface="Webdings" pitchFamily="18" charset="2"/>
              </a:rPr>
              <a:t></a:t>
            </a:r>
            <a:r>
              <a:rPr lang="pt-BR" altLang="pt-BR" b="1">
                <a:solidFill>
                  <a:srgbClr val="FF0000"/>
                </a:solidFill>
                <a:sym typeface="Webdings" pitchFamily="18" charset="2"/>
              </a:rPr>
              <a:t> </a:t>
            </a:r>
            <a:r>
              <a:rPr lang="pt-BR" altLang="pt-BR" sz="3600" b="1">
                <a:solidFill>
                  <a:srgbClr val="0000FF"/>
                </a:solidFill>
                <a:sym typeface="Webdings" pitchFamily="18" charset="2"/>
              </a:rPr>
              <a:t>Referência Nacional!</a:t>
            </a:r>
          </a:p>
        </p:txBody>
      </p:sp>
    </p:spTree>
    <p:extLst>
      <p:ext uri="{BB962C8B-B14F-4D97-AF65-F5344CB8AC3E}">
        <p14:creationId xmlns:p14="http://schemas.microsoft.com/office/powerpoint/2010/main" val="274495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7648575" y="49688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28675" name="Text Box 3"/>
          <p:cNvSpPr txBox="1">
            <a:spLocks noChangeArrowheads="1"/>
          </p:cNvSpPr>
          <p:nvPr/>
        </p:nvSpPr>
        <p:spPr bwMode="auto">
          <a:xfrm>
            <a:off x="7720013" y="7842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28676" name="Text Box 4"/>
          <p:cNvSpPr txBox="1">
            <a:spLocks noChangeArrowheads="1"/>
          </p:cNvSpPr>
          <p:nvPr/>
        </p:nvSpPr>
        <p:spPr bwMode="auto">
          <a:xfrm>
            <a:off x="7793038" y="49688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28677" name="Picture 5" descr="LogoSAE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106" y="394447"/>
            <a:ext cx="500063" cy="752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Text Box 6"/>
          <p:cNvSpPr txBox="1">
            <a:spLocks noChangeArrowheads="1"/>
          </p:cNvSpPr>
          <p:nvPr/>
        </p:nvSpPr>
        <p:spPr bwMode="auto">
          <a:xfrm>
            <a:off x="467544" y="552082"/>
            <a:ext cx="666208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BR" altLang="pt-BR" sz="2400" b="1" dirty="0">
                <a:solidFill>
                  <a:srgbClr val="0000FF"/>
                </a:solidFill>
              </a:rPr>
              <a:t>MODELO ASSISTENCIAL DO </a:t>
            </a:r>
            <a:r>
              <a:rPr lang="pt-BR" altLang="pt-BR" sz="2400" b="1" dirty="0" smtClean="0">
                <a:solidFill>
                  <a:srgbClr val="0000FF"/>
                </a:solidFill>
              </a:rPr>
              <a:t>SAE FAMILIAR</a:t>
            </a:r>
          </a:p>
          <a:p>
            <a:pPr algn="ctr" eaLnBrk="1" hangingPunct="1"/>
            <a:r>
              <a:rPr lang="pt-BR" altLang="pt-BR" sz="2400" b="1" dirty="0" smtClean="0">
                <a:solidFill>
                  <a:srgbClr val="0000FF"/>
                </a:solidFill>
              </a:rPr>
              <a:t>MATERNO-INFANTIL</a:t>
            </a:r>
            <a:endParaRPr lang="pt-BR" altLang="pt-BR" sz="2400" b="1" dirty="0">
              <a:solidFill>
                <a:srgbClr val="0000FF"/>
              </a:solidFill>
            </a:endParaRPr>
          </a:p>
        </p:txBody>
      </p:sp>
      <p:sp>
        <p:nvSpPr>
          <p:cNvPr id="28679" name="Text Box 7"/>
          <p:cNvSpPr txBox="1">
            <a:spLocks noChangeArrowheads="1"/>
          </p:cNvSpPr>
          <p:nvPr/>
        </p:nvSpPr>
        <p:spPr bwMode="auto">
          <a:xfrm>
            <a:off x="1203325" y="2252663"/>
            <a:ext cx="7566025" cy="380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altLang="pt-BR" sz="2400" b="1">
                <a:solidFill>
                  <a:srgbClr val="FF0000"/>
                </a:solidFill>
                <a:sym typeface="Webdings" pitchFamily="18" charset="2"/>
              </a:rPr>
              <a:t></a:t>
            </a:r>
            <a:r>
              <a:rPr lang="pt-BR" altLang="pt-BR" sz="2000" b="1">
                <a:solidFill>
                  <a:srgbClr val="0000FF"/>
                </a:solidFill>
              </a:rPr>
              <a:t> Acolhimento</a:t>
            </a:r>
          </a:p>
          <a:p>
            <a:pPr eaLnBrk="1" hangingPunct="1"/>
            <a:endParaRPr lang="pt-BR" altLang="pt-BR" sz="2000" b="1">
              <a:solidFill>
                <a:srgbClr val="0000FF"/>
              </a:solidFill>
            </a:endParaRPr>
          </a:p>
          <a:p>
            <a:pPr eaLnBrk="1" hangingPunct="1"/>
            <a:r>
              <a:rPr lang="pt-BR" altLang="pt-BR" sz="2400" b="1">
                <a:solidFill>
                  <a:srgbClr val="FF0000"/>
                </a:solidFill>
                <a:sym typeface="Webdings" pitchFamily="18" charset="2"/>
              </a:rPr>
              <a:t></a:t>
            </a:r>
            <a:r>
              <a:rPr lang="pt-BR" altLang="pt-BR" sz="2000" b="1">
                <a:solidFill>
                  <a:srgbClr val="0000FF"/>
                </a:solidFill>
              </a:rPr>
              <a:t> Apoio Psicossocial</a:t>
            </a:r>
          </a:p>
          <a:p>
            <a:pPr eaLnBrk="1" hangingPunct="1"/>
            <a:endParaRPr lang="pt-BR" altLang="pt-BR" sz="2000" b="1">
              <a:solidFill>
                <a:srgbClr val="0000FF"/>
              </a:solidFill>
            </a:endParaRPr>
          </a:p>
          <a:p>
            <a:pPr eaLnBrk="1" hangingPunct="1"/>
            <a:r>
              <a:rPr lang="pt-BR" altLang="pt-BR" sz="2400" b="1">
                <a:solidFill>
                  <a:srgbClr val="FF0000"/>
                </a:solidFill>
                <a:sym typeface="Webdings" pitchFamily="18" charset="2"/>
              </a:rPr>
              <a:t></a:t>
            </a:r>
            <a:r>
              <a:rPr lang="pt-BR" altLang="pt-BR" sz="2000" b="1">
                <a:solidFill>
                  <a:srgbClr val="0000FF"/>
                </a:solidFill>
              </a:rPr>
              <a:t> Grupo de Gestantes</a:t>
            </a:r>
          </a:p>
          <a:p>
            <a:pPr eaLnBrk="1" hangingPunct="1"/>
            <a:endParaRPr lang="pt-BR" altLang="pt-BR" sz="2000" b="1">
              <a:solidFill>
                <a:srgbClr val="0000FF"/>
              </a:solidFill>
            </a:endParaRPr>
          </a:p>
          <a:p>
            <a:pPr eaLnBrk="1" hangingPunct="1"/>
            <a:r>
              <a:rPr lang="pt-BR" altLang="pt-BR" sz="2400" b="1">
                <a:solidFill>
                  <a:srgbClr val="FF0000"/>
                </a:solidFill>
                <a:sym typeface="Webdings" pitchFamily="18" charset="2"/>
              </a:rPr>
              <a:t></a:t>
            </a:r>
            <a:r>
              <a:rPr lang="pt-BR" altLang="pt-BR" sz="2000" b="1">
                <a:solidFill>
                  <a:srgbClr val="0000FF"/>
                </a:solidFill>
              </a:rPr>
              <a:t> Grupo de Adesão</a:t>
            </a:r>
          </a:p>
          <a:p>
            <a:pPr eaLnBrk="1" hangingPunct="1"/>
            <a:endParaRPr lang="pt-BR" altLang="pt-BR" sz="2000" b="1">
              <a:solidFill>
                <a:srgbClr val="0000FF"/>
              </a:solidFill>
            </a:endParaRPr>
          </a:p>
          <a:p>
            <a:pPr eaLnBrk="1" hangingPunct="1"/>
            <a:r>
              <a:rPr lang="pt-BR" altLang="pt-BR" sz="2400" b="1">
                <a:solidFill>
                  <a:srgbClr val="FF0000"/>
                </a:solidFill>
                <a:sym typeface="Webdings" pitchFamily="18" charset="2"/>
              </a:rPr>
              <a:t></a:t>
            </a:r>
            <a:r>
              <a:rPr lang="pt-BR" altLang="pt-BR" sz="2000" b="1">
                <a:solidFill>
                  <a:srgbClr val="0000FF"/>
                </a:solidFill>
              </a:rPr>
              <a:t> Grupo de Cuidadores</a:t>
            </a:r>
          </a:p>
          <a:p>
            <a:pPr eaLnBrk="1" hangingPunct="1"/>
            <a:endParaRPr lang="pt-BR" altLang="pt-BR" sz="2000" b="1">
              <a:solidFill>
                <a:srgbClr val="0000FF"/>
              </a:solidFill>
            </a:endParaRPr>
          </a:p>
          <a:p>
            <a:pPr eaLnBrk="1" hangingPunct="1"/>
            <a:r>
              <a:rPr lang="pt-BR" altLang="pt-BR" sz="2400" b="1">
                <a:solidFill>
                  <a:srgbClr val="FF0000"/>
                </a:solidFill>
                <a:sym typeface="Webdings" pitchFamily="18" charset="2"/>
              </a:rPr>
              <a:t></a:t>
            </a:r>
            <a:r>
              <a:rPr lang="pt-BR" altLang="pt-BR" sz="2000" b="1">
                <a:solidFill>
                  <a:srgbClr val="0000FF"/>
                </a:solidFill>
              </a:rPr>
              <a:t> Visa a reintegração social e Melhoria da qualidade de vida</a:t>
            </a:r>
          </a:p>
        </p:txBody>
      </p:sp>
    </p:spTree>
    <p:extLst>
      <p:ext uri="{BB962C8B-B14F-4D97-AF65-F5344CB8AC3E}">
        <p14:creationId xmlns:p14="http://schemas.microsoft.com/office/powerpoint/2010/main" val="2402778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1040154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8" name="CorelDRAW" r:id="rId3" imgW="4421505" imgH="3092291" progId="CorelDRAW.Graphic.12">
                  <p:embed/>
                </p:oleObj>
              </mc:Choice>
              <mc:Fallback>
                <p:oleObj name="CorelDRAW" r:id="rId3" imgW="4421505" imgH="3092291" progId="CorelDRAW.Graphic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720725" y="427038"/>
            <a:ext cx="7342188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BR" altLang="pt-BR" sz="3200" b="1" dirty="0">
                <a:solidFill>
                  <a:schemeClr val="tx2"/>
                </a:solidFill>
              </a:rPr>
              <a:t>PILARES DO NOSSO ATENDIMENTO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0" y="1700213"/>
            <a:ext cx="909576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ebdings" pitchFamily="18" charset="2"/>
              <a:buNone/>
            </a:pPr>
            <a:r>
              <a:rPr lang="pt-BR" altLang="pt-BR" sz="2400" b="1" dirty="0">
                <a:solidFill>
                  <a:srgbClr val="FF0000"/>
                </a:solidFill>
                <a:sym typeface="Webdings" pitchFamily="18" charset="2"/>
              </a:rPr>
              <a:t></a:t>
            </a:r>
            <a:r>
              <a:rPr lang="pt-BR" altLang="pt-BR" sz="2400" b="1" dirty="0">
                <a:solidFill>
                  <a:schemeClr val="tx2"/>
                </a:solidFill>
                <a:sym typeface="Webdings" pitchFamily="18" charset="2"/>
              </a:rPr>
              <a:t>Acolhimento/Aconselhamento/ Adesão por toda equipe</a:t>
            </a:r>
          </a:p>
          <a:p>
            <a:pPr eaLnBrk="1" hangingPunct="1">
              <a:buFont typeface="Webdings" pitchFamily="18" charset="2"/>
              <a:buNone/>
            </a:pPr>
            <a:endParaRPr lang="pt-BR" altLang="pt-BR" sz="2400" b="1" dirty="0">
              <a:solidFill>
                <a:srgbClr val="FF0000"/>
              </a:solidFill>
              <a:sym typeface="Webdings" pitchFamily="18" charset="2"/>
            </a:endParaRPr>
          </a:p>
          <a:p>
            <a:pPr eaLnBrk="1" hangingPunct="1">
              <a:buFont typeface="Webdings" pitchFamily="18" charset="2"/>
              <a:buNone/>
            </a:pPr>
            <a:r>
              <a:rPr lang="pt-BR" altLang="pt-BR" sz="2400" b="1" dirty="0">
                <a:solidFill>
                  <a:srgbClr val="FF0000"/>
                </a:solidFill>
                <a:sym typeface="Webdings" pitchFamily="18" charset="2"/>
              </a:rPr>
              <a:t></a:t>
            </a:r>
            <a:r>
              <a:rPr lang="pt-BR" altLang="pt-BR" dirty="0">
                <a:sym typeface="Webdings" pitchFamily="18" charset="2"/>
              </a:rPr>
              <a:t> </a:t>
            </a:r>
            <a:r>
              <a:rPr lang="pt-BR" altLang="pt-BR" sz="2400" b="1" dirty="0">
                <a:solidFill>
                  <a:schemeClr val="tx2"/>
                </a:solidFill>
                <a:sym typeface="Webdings" pitchFamily="18" charset="2"/>
              </a:rPr>
              <a:t>Atendimento Multidisciplinar / Interdisciplinar</a:t>
            </a:r>
          </a:p>
          <a:p>
            <a:pPr eaLnBrk="1" hangingPunct="1">
              <a:buFont typeface="Webdings" pitchFamily="18" charset="2"/>
              <a:buNone/>
            </a:pPr>
            <a:endParaRPr lang="pt-BR" altLang="pt-BR" sz="2400" b="1" dirty="0">
              <a:solidFill>
                <a:schemeClr val="tx2"/>
              </a:solidFill>
              <a:sym typeface="Webdings" pitchFamily="18" charset="2"/>
            </a:endParaRPr>
          </a:p>
          <a:p>
            <a:pPr eaLnBrk="1" hangingPunct="1">
              <a:buFont typeface="Webdings" pitchFamily="18" charset="2"/>
              <a:buNone/>
            </a:pPr>
            <a:r>
              <a:rPr lang="pt-BR" altLang="pt-BR" sz="2400" b="1" dirty="0">
                <a:solidFill>
                  <a:srgbClr val="FF0000"/>
                </a:solidFill>
                <a:sym typeface="Webdings" pitchFamily="18" charset="2"/>
              </a:rPr>
              <a:t></a:t>
            </a:r>
            <a:r>
              <a:rPr lang="pt-BR" altLang="pt-BR" dirty="0">
                <a:sym typeface="Webdings" pitchFamily="18" charset="2"/>
              </a:rPr>
              <a:t> </a:t>
            </a:r>
            <a:r>
              <a:rPr lang="pt-BR" altLang="pt-BR" sz="2400" b="1" dirty="0">
                <a:solidFill>
                  <a:schemeClr val="tx2"/>
                </a:solidFill>
                <a:sym typeface="Webdings" pitchFamily="18" charset="2"/>
              </a:rPr>
              <a:t>Garantir Atendimento Integral e de Qualidade</a:t>
            </a:r>
          </a:p>
          <a:p>
            <a:pPr eaLnBrk="1" hangingPunct="1">
              <a:buFont typeface="Webdings" pitchFamily="18" charset="2"/>
              <a:buNone/>
            </a:pPr>
            <a:endParaRPr lang="pt-BR" altLang="pt-BR" sz="2400" b="1" dirty="0">
              <a:solidFill>
                <a:srgbClr val="FF0000"/>
              </a:solidFill>
              <a:sym typeface="Webdings" pitchFamily="18" charset="2"/>
            </a:endParaRPr>
          </a:p>
          <a:p>
            <a:pPr eaLnBrk="1" hangingPunct="1">
              <a:buFont typeface="Webdings" pitchFamily="18" charset="2"/>
              <a:buNone/>
            </a:pPr>
            <a:r>
              <a:rPr lang="pt-BR" altLang="pt-BR" sz="2400" b="1" dirty="0">
                <a:solidFill>
                  <a:srgbClr val="FF0000"/>
                </a:solidFill>
                <a:sym typeface="Webdings" pitchFamily="18" charset="2"/>
              </a:rPr>
              <a:t></a:t>
            </a:r>
            <a:r>
              <a:rPr lang="pt-BR" altLang="pt-BR" dirty="0">
                <a:sym typeface="Webdings" pitchFamily="18" charset="2"/>
              </a:rPr>
              <a:t> </a:t>
            </a:r>
            <a:r>
              <a:rPr lang="pt-BR" altLang="pt-BR" sz="2400" b="1" dirty="0">
                <a:solidFill>
                  <a:schemeClr val="tx2"/>
                </a:solidFill>
                <a:sym typeface="Webdings" pitchFamily="18" charset="2"/>
              </a:rPr>
              <a:t>Incentivar a Revelação Diagnóstica</a:t>
            </a:r>
          </a:p>
          <a:p>
            <a:pPr eaLnBrk="1" hangingPunct="1">
              <a:buFont typeface="Webdings" pitchFamily="18" charset="2"/>
              <a:buNone/>
            </a:pPr>
            <a:endParaRPr lang="pt-BR" altLang="pt-BR" sz="2400" b="1" dirty="0">
              <a:solidFill>
                <a:srgbClr val="FF0000"/>
              </a:solidFill>
              <a:sym typeface="Webdings" pitchFamily="18" charset="2"/>
            </a:endParaRPr>
          </a:p>
          <a:p>
            <a:pPr eaLnBrk="1" hangingPunct="1">
              <a:buFont typeface="Webdings" pitchFamily="18" charset="2"/>
              <a:buNone/>
            </a:pPr>
            <a:r>
              <a:rPr lang="pt-BR" altLang="pt-BR" sz="2400" b="1" dirty="0">
                <a:solidFill>
                  <a:srgbClr val="FF0000"/>
                </a:solidFill>
                <a:sym typeface="Webdings" pitchFamily="18" charset="2"/>
              </a:rPr>
              <a:t></a:t>
            </a:r>
            <a:r>
              <a:rPr lang="pt-BR" altLang="pt-BR" sz="2400" dirty="0">
                <a:sym typeface="Webdings" pitchFamily="18" charset="2"/>
              </a:rPr>
              <a:t> </a:t>
            </a:r>
            <a:r>
              <a:rPr lang="pt-BR" altLang="pt-BR" sz="2400" b="1" dirty="0">
                <a:solidFill>
                  <a:schemeClr val="tx2"/>
                </a:solidFill>
                <a:sym typeface="Webdings" pitchFamily="18" charset="2"/>
              </a:rPr>
              <a:t>Reinserção Social com abordagem dos Direitos e Deveres</a:t>
            </a:r>
          </a:p>
          <a:p>
            <a:pPr eaLnBrk="1" hangingPunct="1">
              <a:buFont typeface="Webdings" pitchFamily="18" charset="2"/>
              <a:buNone/>
            </a:pPr>
            <a:endParaRPr lang="pt-BR" altLang="pt-BR" sz="2400" b="1" dirty="0">
              <a:solidFill>
                <a:schemeClr val="tx2"/>
              </a:solidFill>
              <a:sym typeface="Webdings" pitchFamily="18" charset="2"/>
            </a:endParaRPr>
          </a:p>
          <a:p>
            <a:pPr eaLnBrk="1" hangingPunct="1">
              <a:buFont typeface="Webdings" pitchFamily="18" charset="2"/>
              <a:buNone/>
            </a:pPr>
            <a:r>
              <a:rPr lang="pt-BR" altLang="pt-BR" sz="2400" b="1" dirty="0">
                <a:solidFill>
                  <a:srgbClr val="FF0000"/>
                </a:solidFill>
                <a:sym typeface="Webdings" pitchFamily="18" charset="2"/>
              </a:rPr>
              <a:t> </a:t>
            </a:r>
            <a:r>
              <a:rPr lang="pt-BR" altLang="pt-BR" sz="2400" b="1" dirty="0">
                <a:solidFill>
                  <a:schemeClr val="tx2"/>
                </a:solidFill>
                <a:sym typeface="Webdings" pitchFamily="18" charset="2"/>
              </a:rPr>
              <a:t>Apoio Emocional ao Paciente, Parceiros, Familiares e </a:t>
            </a:r>
          </a:p>
          <a:p>
            <a:pPr eaLnBrk="1" hangingPunct="1">
              <a:buFont typeface="Webdings" pitchFamily="18" charset="2"/>
              <a:buNone/>
            </a:pPr>
            <a:r>
              <a:rPr lang="pt-BR" altLang="pt-BR" sz="2400" b="1" dirty="0">
                <a:solidFill>
                  <a:schemeClr val="tx2"/>
                </a:solidFill>
                <a:sym typeface="Webdings" pitchFamily="18" charset="2"/>
              </a:rPr>
              <a:t>    Cuidador.</a:t>
            </a:r>
          </a:p>
        </p:txBody>
      </p:sp>
      <p:pic>
        <p:nvPicPr>
          <p:cNvPr id="5" name="Picture 5" descr="LogoSAE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4411" y="542364"/>
            <a:ext cx="500063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849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pic>
        <p:nvPicPr>
          <p:cNvPr id="5124" name="Picture 5" descr="FluxogramaSA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LogoSA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5941" y="260648"/>
            <a:ext cx="500063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1324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990600"/>
            <a:ext cx="9144000" cy="5867400"/>
          </a:xfrm>
          <a:solidFill>
            <a:srgbClr val="FFFFFF"/>
          </a:soli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 typeface="Webdings" pitchFamily="18" charset="2"/>
              <a:buNone/>
            </a:pPr>
            <a:r>
              <a:rPr lang="pt-BR" altLang="pt-BR" sz="2400" b="1" dirty="0" smtClean="0">
                <a:solidFill>
                  <a:srgbClr val="FF0000"/>
                </a:solidFill>
                <a:latin typeface="Arial" charset="0"/>
                <a:sym typeface="Webdings" pitchFamily="18" charset="2"/>
              </a:rPr>
              <a:t></a:t>
            </a:r>
            <a:r>
              <a:rPr lang="pt-PT" altLang="pt-BR" sz="2000" b="1" dirty="0" smtClean="0">
                <a:solidFill>
                  <a:srgbClr val="000099"/>
                </a:solidFill>
                <a:latin typeface="Comic Sans MS" pitchFamily="66" charset="0"/>
              </a:rPr>
              <a:t> Promover a melhoria da qualidade de vida das mulheres gestantes, puérperas, parceiros portadores do HIV/AIDS e filhos menores de 13 anos;</a:t>
            </a:r>
            <a:r>
              <a:rPr lang="pt-PT" altLang="pt-BR" sz="2800" dirty="0" smtClean="0">
                <a:solidFill>
                  <a:srgbClr val="000099"/>
                </a:solidFill>
                <a:latin typeface="Comic Sans MS" pitchFamily="66" charset="0"/>
              </a:rPr>
              <a:t> </a:t>
            </a:r>
            <a:br>
              <a:rPr lang="pt-PT" altLang="pt-BR" sz="2800" dirty="0" smtClean="0">
                <a:solidFill>
                  <a:srgbClr val="000099"/>
                </a:solidFill>
                <a:latin typeface="Comic Sans MS" pitchFamily="66" charset="0"/>
              </a:rPr>
            </a:br>
            <a:r>
              <a:rPr lang="pt-PT" altLang="pt-BR" sz="2800" dirty="0" smtClean="0">
                <a:solidFill>
                  <a:srgbClr val="000099"/>
                </a:solidFill>
                <a:latin typeface="Comic Sans MS" pitchFamily="66" charset="0"/>
              </a:rPr>
              <a:t> </a:t>
            </a:r>
            <a:r>
              <a:rPr lang="pt-BR" altLang="pt-BR" sz="2400" b="1" dirty="0" smtClean="0">
                <a:solidFill>
                  <a:srgbClr val="FF0000"/>
                </a:solidFill>
                <a:latin typeface="Arial" charset="0"/>
                <a:sym typeface="Webdings" pitchFamily="18" charset="2"/>
              </a:rPr>
              <a:t></a:t>
            </a:r>
            <a:r>
              <a:rPr lang="pt-PT" altLang="pt-BR" sz="2800" dirty="0" smtClean="0">
                <a:solidFill>
                  <a:srgbClr val="000099"/>
                </a:solidFill>
                <a:latin typeface="Comic Sans MS" pitchFamily="66" charset="0"/>
              </a:rPr>
              <a:t> </a:t>
            </a:r>
            <a:r>
              <a:rPr lang="pt-BR" altLang="pt-BR" sz="2000" b="1" dirty="0" smtClean="0">
                <a:solidFill>
                  <a:srgbClr val="000099"/>
                </a:solidFill>
                <a:latin typeface="Arial" charset="0"/>
                <a:cs typeface="Times New Roman" pitchFamily="18" charset="0"/>
              </a:rPr>
              <a:t>Interromper a cadeia de transmissão vertical do HIV em todos os</a:t>
            </a:r>
            <a:br>
              <a:rPr lang="pt-BR" altLang="pt-BR" sz="2000" b="1" dirty="0" smtClean="0">
                <a:solidFill>
                  <a:srgbClr val="000099"/>
                </a:solidFill>
                <a:latin typeface="Arial" charset="0"/>
                <a:cs typeface="Times New Roman" pitchFamily="18" charset="0"/>
              </a:rPr>
            </a:br>
            <a:r>
              <a:rPr lang="pt-BR" altLang="pt-BR" sz="2000" b="1" dirty="0" smtClean="0">
                <a:solidFill>
                  <a:srgbClr val="000099"/>
                </a:solidFill>
                <a:latin typeface="Arial" charset="0"/>
                <a:cs typeface="Times New Roman" pitchFamily="18" charset="0"/>
              </a:rPr>
              <a:t>seus níveis;</a:t>
            </a:r>
            <a:r>
              <a:rPr lang="pt-BR" altLang="pt-BR" sz="2800" dirty="0" smtClean="0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pt-PT" altLang="pt-BR" sz="2800" dirty="0" smtClean="0">
                <a:solidFill>
                  <a:srgbClr val="000099"/>
                </a:solidFill>
                <a:latin typeface="Comic Sans MS" pitchFamily="66" charset="0"/>
              </a:rPr>
              <a:t/>
            </a:r>
            <a:br>
              <a:rPr lang="pt-PT" altLang="pt-BR" sz="2800" dirty="0" smtClean="0">
                <a:solidFill>
                  <a:srgbClr val="000099"/>
                </a:solidFill>
                <a:latin typeface="Comic Sans MS" pitchFamily="66" charset="0"/>
              </a:rPr>
            </a:br>
            <a:r>
              <a:rPr lang="pt-PT" altLang="pt-BR" sz="2800" dirty="0" smtClean="0">
                <a:solidFill>
                  <a:srgbClr val="000099"/>
                </a:solidFill>
                <a:latin typeface="Comic Sans MS" pitchFamily="66" charset="0"/>
              </a:rPr>
              <a:t> </a:t>
            </a:r>
            <a:r>
              <a:rPr lang="pt-BR" altLang="pt-BR" sz="2400" b="1" dirty="0" smtClean="0">
                <a:solidFill>
                  <a:srgbClr val="FF0000"/>
                </a:solidFill>
                <a:latin typeface="Arial" charset="0"/>
                <a:sym typeface="Webdings" pitchFamily="18" charset="2"/>
              </a:rPr>
              <a:t></a:t>
            </a:r>
            <a:r>
              <a:rPr lang="pt-PT" altLang="pt-BR" sz="2800" dirty="0" smtClean="0">
                <a:solidFill>
                  <a:srgbClr val="000099"/>
                </a:solidFill>
                <a:latin typeface="Comic Sans MS" pitchFamily="66" charset="0"/>
              </a:rPr>
              <a:t> </a:t>
            </a:r>
            <a:r>
              <a:rPr lang="pt-BR" altLang="pt-BR" sz="2000" b="1" dirty="0" smtClean="0">
                <a:solidFill>
                  <a:srgbClr val="000099"/>
                </a:solidFill>
                <a:latin typeface="Arial" charset="0"/>
                <a:cs typeface="Times New Roman" pitchFamily="18" charset="0"/>
              </a:rPr>
              <a:t>Reduzir o risco de transmissão vertical do HIV;</a:t>
            </a:r>
            <a:r>
              <a:rPr lang="pt-BR" altLang="pt-BR" sz="2800" dirty="0" smtClean="0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br>
              <a:rPr lang="pt-BR" altLang="pt-BR" sz="2800" dirty="0" smtClean="0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pt-BR" altLang="pt-BR" sz="2800" dirty="0" smtClean="0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  <a:t/>
            </a:r>
            <a:br>
              <a:rPr lang="pt-BR" altLang="pt-BR" sz="2800" dirty="0" smtClean="0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</a:br>
            <a:r>
              <a:rPr lang="pt-BR" altLang="pt-BR" sz="2800" dirty="0" smtClean="0">
                <a:solidFill>
                  <a:srgbClr val="000099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r>
              <a:rPr lang="pt-BR" altLang="pt-BR" sz="2400" b="1" dirty="0" smtClean="0">
                <a:solidFill>
                  <a:srgbClr val="FF0000"/>
                </a:solidFill>
                <a:latin typeface="Arial" charset="0"/>
                <a:sym typeface="Webdings" pitchFamily="18" charset="2"/>
              </a:rPr>
              <a:t></a:t>
            </a:r>
            <a:r>
              <a:rPr lang="pt-BR" altLang="pt-BR" sz="2000" b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> </a:t>
            </a:r>
            <a:r>
              <a:rPr lang="pt-BR" altLang="pt-BR" sz="2000" b="1" dirty="0" smtClean="0">
                <a:solidFill>
                  <a:srgbClr val="000099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Oferecer uma assistência baseada nos princípios da equidade, qualidade e resolutividade às gestantes portadoras do vírus HIV/AIDS, Parceiros, filhos menores de 13 anos, por uma equipe multidisciplinar, acompanhando-a no pré-natal, intraparto e pós-parto, Crianças expostas/infectadas </a:t>
            </a:r>
            <a:br>
              <a:rPr lang="pt-BR" altLang="pt-BR" sz="2000" b="1" dirty="0" smtClean="0">
                <a:solidFill>
                  <a:srgbClr val="000099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</a:br>
            <a:r>
              <a:rPr lang="pt-BR" altLang="pt-BR" sz="2000" b="1" dirty="0" smtClean="0">
                <a:solidFill>
                  <a:srgbClr val="000099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/>
            </a:r>
            <a:br>
              <a:rPr lang="pt-BR" altLang="pt-BR" sz="2000" b="1" dirty="0" smtClean="0">
                <a:solidFill>
                  <a:srgbClr val="000099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</a:br>
            <a:r>
              <a:rPr lang="pt-BR" altLang="pt-BR" sz="2000" b="1" dirty="0" smtClean="0">
                <a:solidFill>
                  <a:srgbClr val="000099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altLang="pt-BR" sz="2400" b="1" dirty="0" smtClean="0">
                <a:solidFill>
                  <a:srgbClr val="FF0000"/>
                </a:solidFill>
                <a:latin typeface="Arial" charset="0"/>
                <a:sym typeface="Webdings" pitchFamily="18" charset="2"/>
              </a:rPr>
              <a:t></a:t>
            </a:r>
            <a:r>
              <a:rPr lang="pt-BR" altLang="pt-BR" sz="2000" b="1" dirty="0" smtClean="0">
                <a:solidFill>
                  <a:srgbClr val="000099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pt-BR" altLang="pt-BR" sz="2000" b="1" dirty="0" err="1" smtClean="0">
                <a:solidFill>
                  <a:srgbClr val="000099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Reoferecer</a:t>
            </a:r>
            <a:r>
              <a:rPr lang="pt-BR" altLang="pt-BR" sz="2000" b="1" dirty="0" smtClean="0">
                <a:solidFill>
                  <a:srgbClr val="000099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 testagem voluntária para o HIV a toda gestante e parceiro atendidos no SAE/ HULW, precedida de aconselhamento </a:t>
            </a:r>
            <a:r>
              <a:rPr lang="pt-BR" altLang="pt-BR" sz="2000" b="1" dirty="0" err="1" smtClean="0">
                <a:solidFill>
                  <a:srgbClr val="000099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pré</a:t>
            </a:r>
            <a:r>
              <a:rPr lang="pt-BR" altLang="pt-BR" sz="2000" b="1" dirty="0" smtClean="0">
                <a:solidFill>
                  <a:srgbClr val="000099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  <a:t> e pós-teste sobre IST/HIV/AIDS/HV; </a:t>
            </a:r>
            <a:br>
              <a:rPr lang="pt-BR" altLang="pt-BR" sz="2000" b="1" dirty="0" smtClean="0">
                <a:solidFill>
                  <a:srgbClr val="000099"/>
                </a:solidFill>
                <a:latin typeface="Arial" charset="0"/>
                <a:ea typeface="Arial Unicode MS" pitchFamily="34" charset="-128"/>
                <a:cs typeface="Arial Unicode MS" pitchFamily="34" charset="-128"/>
              </a:rPr>
            </a:br>
            <a:r>
              <a:rPr lang="pt-BR" altLang="pt-BR" sz="2000" b="1" dirty="0" smtClean="0">
                <a:solidFill>
                  <a:srgbClr val="000099"/>
                </a:solidFill>
                <a:latin typeface="Arial" charset="0"/>
                <a:cs typeface="Arial" charset="0"/>
              </a:rPr>
              <a:t/>
            </a:r>
            <a:br>
              <a:rPr lang="pt-BR" altLang="pt-BR" sz="2000" b="1" dirty="0" smtClean="0">
                <a:solidFill>
                  <a:srgbClr val="000099"/>
                </a:solidFill>
                <a:latin typeface="Arial" charset="0"/>
                <a:cs typeface="Arial" charset="0"/>
              </a:rPr>
            </a:br>
            <a:endParaRPr lang="pt-BR" altLang="pt-BR" sz="2000" b="1" dirty="0" smtClean="0">
              <a:solidFill>
                <a:srgbClr val="000099"/>
              </a:solidFill>
              <a:latin typeface="Arial" charset="0"/>
              <a:cs typeface="Arial" charset="0"/>
            </a:endParaRPr>
          </a:p>
        </p:txBody>
      </p:sp>
      <p:sp>
        <p:nvSpPr>
          <p:cNvPr id="461827" name="Text Box 3"/>
          <p:cNvSpPr txBox="1">
            <a:spLocks noChangeArrowheads="1"/>
          </p:cNvSpPr>
          <p:nvPr/>
        </p:nvSpPr>
        <p:spPr bwMode="auto">
          <a:xfrm>
            <a:off x="0" y="188640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PT" altLang="pt-BR" sz="2400" dirty="0">
                <a:solidFill>
                  <a:srgbClr val="000099"/>
                </a:solidFill>
                <a:latin typeface="Comic Sans MS" pitchFamily="66" charset="0"/>
              </a:rPr>
              <a:t>Objetivos do </a:t>
            </a:r>
            <a:r>
              <a:rPr lang="pt-PT" altLang="pt-BR" sz="2400" dirty="0" smtClean="0">
                <a:solidFill>
                  <a:srgbClr val="000099"/>
                </a:solidFill>
                <a:latin typeface="Comic Sans MS" pitchFamily="66" charset="0"/>
              </a:rPr>
              <a:t>SAE Familiar Materno Infantil</a:t>
            </a:r>
            <a:endParaRPr lang="pt-BR" altLang="pt-BR" sz="2400" dirty="0">
              <a:solidFill>
                <a:srgbClr val="000099"/>
              </a:solidFill>
              <a:latin typeface="Comic Sans MS" pitchFamily="66" charset="0"/>
            </a:endParaRPr>
          </a:p>
        </p:txBody>
      </p:sp>
      <p:pic>
        <p:nvPicPr>
          <p:cNvPr id="4" name="Picture 5" descr="LogoSA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4074" y="188640"/>
            <a:ext cx="500063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4885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1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1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61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61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826" grpId="0" animBg="1" autoUpdateAnimBg="0"/>
      <p:bldP spid="461827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851" name="Text Box 3"/>
          <p:cNvSpPr txBox="1">
            <a:spLocks noChangeArrowheads="1"/>
          </p:cNvSpPr>
          <p:nvPr/>
        </p:nvSpPr>
        <p:spPr bwMode="auto">
          <a:xfrm>
            <a:off x="2860055" y="83627"/>
            <a:ext cx="20762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pt-BR" altLang="pt-BR" sz="3200" b="1" dirty="0" smtClean="0">
                <a:solidFill>
                  <a:srgbClr val="000099"/>
                </a:solidFill>
                <a:latin typeface="Comic Sans MS" pitchFamily="66" charset="0"/>
              </a:rPr>
              <a:t>Objetivos</a:t>
            </a:r>
            <a:endParaRPr lang="pt-BR" altLang="pt-BR" sz="3200" b="1" dirty="0">
              <a:solidFill>
                <a:srgbClr val="000099"/>
              </a:solidFill>
              <a:latin typeface="Comic Sans MS" pitchFamily="66" charset="0"/>
            </a:endParaRPr>
          </a:p>
        </p:txBody>
      </p:sp>
      <p:sp>
        <p:nvSpPr>
          <p:cNvPr id="30724" name="Text Box 6"/>
          <p:cNvSpPr txBox="1">
            <a:spLocks noChangeArrowheads="1"/>
          </p:cNvSpPr>
          <p:nvPr/>
        </p:nvSpPr>
        <p:spPr bwMode="auto">
          <a:xfrm>
            <a:off x="7648575" y="28098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sp>
        <p:nvSpPr>
          <p:cNvPr id="30726" name="Text Box 9"/>
          <p:cNvSpPr txBox="1">
            <a:spLocks noChangeArrowheads="1"/>
          </p:cNvSpPr>
          <p:nvPr/>
        </p:nvSpPr>
        <p:spPr bwMode="auto">
          <a:xfrm>
            <a:off x="250825" y="1308194"/>
            <a:ext cx="8824913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ebdings" pitchFamily="18" charset="2"/>
              <a:buNone/>
            </a:pPr>
            <a:r>
              <a:rPr lang="pt-BR" altLang="pt-BR" b="1" dirty="0">
                <a:solidFill>
                  <a:srgbClr val="FF0000"/>
                </a:solidFill>
                <a:sym typeface="Webdings" pitchFamily="18" charset="2"/>
              </a:rPr>
              <a:t> </a:t>
            </a:r>
            <a:r>
              <a:rPr lang="pt-BR" altLang="pt-BR" sz="2000" b="1" dirty="0">
                <a:solidFill>
                  <a:srgbClr val="0000FF"/>
                </a:solidFill>
                <a:sym typeface="Webdings" pitchFamily="18" charset="2"/>
              </a:rPr>
              <a:t>Oferecer e garantir a fórmula </a:t>
            </a:r>
            <a:r>
              <a:rPr lang="pt-BR" altLang="pt-BR" sz="2000" b="1" dirty="0" smtClean="0">
                <a:solidFill>
                  <a:srgbClr val="0000FF"/>
                </a:solidFill>
                <a:sym typeface="Webdings" pitchFamily="18" charset="2"/>
              </a:rPr>
              <a:t>infantil tipo I </a:t>
            </a:r>
            <a:r>
              <a:rPr lang="pt-BR" altLang="pt-BR" sz="2000" b="1" dirty="0">
                <a:solidFill>
                  <a:srgbClr val="0000FF"/>
                </a:solidFill>
                <a:sym typeface="Webdings" pitchFamily="18" charset="2"/>
              </a:rPr>
              <a:t>ao bebê até completar 6 </a:t>
            </a:r>
            <a:r>
              <a:rPr lang="pt-BR" altLang="pt-BR" sz="2000" b="1" dirty="0" smtClean="0">
                <a:solidFill>
                  <a:srgbClr val="0000FF"/>
                </a:solidFill>
                <a:sym typeface="Webdings" pitchFamily="18" charset="2"/>
              </a:rPr>
              <a:t>meses e Tipo II até Hum ano de vida;</a:t>
            </a:r>
            <a:endParaRPr lang="pt-BR" altLang="pt-BR" sz="2000" b="1" dirty="0">
              <a:solidFill>
                <a:srgbClr val="0000FF"/>
              </a:solidFill>
              <a:sym typeface="Webdings" pitchFamily="18" charset="2"/>
            </a:endParaRPr>
          </a:p>
          <a:p>
            <a:pPr eaLnBrk="1" hangingPunct="1">
              <a:buFont typeface="Webdings" pitchFamily="18" charset="2"/>
              <a:buNone/>
            </a:pPr>
            <a:r>
              <a:rPr lang="pt-BR" altLang="pt-BR" sz="2000" dirty="0">
                <a:sym typeface="Webdings" pitchFamily="18" charset="2"/>
              </a:rPr>
              <a:t>     </a:t>
            </a:r>
            <a:r>
              <a:rPr lang="pt-BR" altLang="pt-BR" sz="2000" dirty="0">
                <a:solidFill>
                  <a:srgbClr val="0000FF"/>
                </a:solidFill>
                <a:sym typeface="Webdings" pitchFamily="18" charset="2"/>
              </a:rPr>
              <a:t>(Responsabilidade do Estado e Município) </a:t>
            </a:r>
          </a:p>
          <a:p>
            <a:pPr eaLnBrk="1" hangingPunct="1">
              <a:buFont typeface="Webdings" pitchFamily="18" charset="2"/>
              <a:buNone/>
            </a:pPr>
            <a:endParaRPr lang="pt-BR" altLang="pt-BR" sz="2000" dirty="0">
              <a:solidFill>
                <a:srgbClr val="0000FF"/>
              </a:solidFill>
              <a:sym typeface="Webdings" pitchFamily="18" charset="2"/>
            </a:endParaRPr>
          </a:p>
          <a:p>
            <a:pPr eaLnBrk="1" hangingPunct="1">
              <a:buFont typeface="Webdings" pitchFamily="18" charset="2"/>
              <a:buNone/>
            </a:pPr>
            <a:r>
              <a:rPr lang="pt-BR" altLang="pt-BR" b="1" dirty="0">
                <a:solidFill>
                  <a:srgbClr val="FF0000"/>
                </a:solidFill>
                <a:sym typeface="Webdings" pitchFamily="18" charset="2"/>
              </a:rPr>
              <a:t> </a:t>
            </a:r>
            <a:r>
              <a:rPr lang="pt-BR" altLang="pt-BR" sz="2000" b="1" dirty="0">
                <a:solidFill>
                  <a:srgbClr val="0000FF"/>
                </a:solidFill>
                <a:sym typeface="Webdings" pitchFamily="18" charset="2"/>
              </a:rPr>
              <a:t>Realizar coleta de amostras de exames laboratoriais que poderão ser</a:t>
            </a:r>
          </a:p>
          <a:p>
            <a:pPr eaLnBrk="1" hangingPunct="1">
              <a:buFont typeface="Webdings" pitchFamily="18" charset="2"/>
              <a:buNone/>
            </a:pPr>
            <a:r>
              <a:rPr lang="pt-BR" altLang="pt-BR" sz="2000" b="1" dirty="0">
                <a:solidFill>
                  <a:srgbClr val="0000FF"/>
                </a:solidFill>
                <a:sym typeface="Webdings" pitchFamily="18" charset="2"/>
              </a:rPr>
              <a:t>     processados em laboratório local ou referenciados ao laboratório</a:t>
            </a:r>
          </a:p>
          <a:p>
            <a:pPr eaLnBrk="1" hangingPunct="1">
              <a:buFont typeface="Webdings" pitchFamily="18" charset="2"/>
              <a:buNone/>
            </a:pPr>
            <a:r>
              <a:rPr lang="pt-BR" altLang="pt-BR" sz="2000" b="1" dirty="0">
                <a:solidFill>
                  <a:srgbClr val="0000FF"/>
                </a:solidFill>
                <a:sym typeface="Webdings" pitchFamily="18" charset="2"/>
              </a:rPr>
              <a:t>     de </a:t>
            </a:r>
            <a:r>
              <a:rPr lang="pt-BR" altLang="pt-BR" sz="2000" b="1" dirty="0" smtClean="0">
                <a:solidFill>
                  <a:srgbClr val="0000FF"/>
                </a:solidFill>
                <a:sym typeface="Webdings" pitchFamily="18" charset="2"/>
              </a:rPr>
              <a:t>referência Estadual ou Municipal;</a:t>
            </a:r>
            <a:r>
              <a:rPr lang="pt-BR" altLang="pt-BR" sz="2000" dirty="0" smtClean="0">
                <a:sym typeface="Webdings" pitchFamily="18" charset="2"/>
              </a:rPr>
              <a:t> (PCDT TV)</a:t>
            </a:r>
            <a:endParaRPr lang="pt-BR" altLang="pt-BR" sz="2000" dirty="0">
              <a:sym typeface="Webdings" pitchFamily="18" charset="2"/>
            </a:endParaRPr>
          </a:p>
          <a:p>
            <a:pPr eaLnBrk="1" hangingPunct="1">
              <a:buFont typeface="Webdings" pitchFamily="18" charset="2"/>
              <a:buNone/>
            </a:pPr>
            <a:endParaRPr lang="pt-BR" altLang="pt-BR" sz="2000" dirty="0">
              <a:sym typeface="Webdings" pitchFamily="18" charset="2"/>
            </a:endParaRPr>
          </a:p>
          <a:p>
            <a:pPr eaLnBrk="1" hangingPunct="1">
              <a:buFont typeface="Webdings" pitchFamily="18" charset="2"/>
              <a:buNone/>
            </a:pPr>
            <a:r>
              <a:rPr lang="pt-BR" altLang="pt-BR" b="1" dirty="0">
                <a:solidFill>
                  <a:srgbClr val="FF0000"/>
                </a:solidFill>
                <a:sym typeface="Webdings" pitchFamily="18" charset="2"/>
              </a:rPr>
              <a:t></a:t>
            </a:r>
            <a:r>
              <a:rPr lang="pt-BR" altLang="pt-BR" sz="2000" b="1" dirty="0">
                <a:solidFill>
                  <a:srgbClr val="0000FF"/>
                </a:solidFill>
                <a:sym typeface="Webdings" pitchFamily="18" charset="2"/>
              </a:rPr>
              <a:t>Oferecer treinamento para profissionais de saúde capacitando-os </a:t>
            </a:r>
          </a:p>
          <a:p>
            <a:pPr eaLnBrk="1" hangingPunct="1">
              <a:buFont typeface="Webdings" pitchFamily="18" charset="2"/>
              <a:buNone/>
            </a:pPr>
            <a:r>
              <a:rPr lang="pt-BR" altLang="pt-BR" sz="2000" b="1" dirty="0">
                <a:solidFill>
                  <a:srgbClr val="0000FF"/>
                </a:solidFill>
                <a:sym typeface="Webdings" pitchFamily="18" charset="2"/>
              </a:rPr>
              <a:t>    para uma assistência integral e de qualidade à </a:t>
            </a:r>
            <a:r>
              <a:rPr lang="pt-BR" altLang="pt-BR" sz="2000" b="1" dirty="0" smtClean="0">
                <a:solidFill>
                  <a:srgbClr val="0000FF"/>
                </a:solidFill>
                <a:sym typeface="Webdings" pitchFamily="18" charset="2"/>
              </a:rPr>
              <a:t>gestantes, Parceiros e                                                   seus  bebês </a:t>
            </a:r>
            <a:r>
              <a:rPr lang="pt-BR" altLang="pt-BR" sz="2000" b="1" dirty="0">
                <a:solidFill>
                  <a:srgbClr val="0000FF"/>
                </a:solidFill>
                <a:sym typeface="Webdings" pitchFamily="18" charset="2"/>
              </a:rPr>
              <a:t>verticalmente expostos ao </a:t>
            </a:r>
            <a:r>
              <a:rPr lang="pt-BR" altLang="pt-BR" sz="2000" b="1" dirty="0" smtClean="0">
                <a:solidFill>
                  <a:srgbClr val="0000FF"/>
                </a:solidFill>
                <a:sym typeface="Webdings" pitchFamily="18" charset="2"/>
              </a:rPr>
              <a:t>HIV ou infectados; </a:t>
            </a:r>
            <a:endParaRPr lang="pt-BR" altLang="pt-BR" sz="2000" b="1" dirty="0">
              <a:solidFill>
                <a:srgbClr val="0000FF"/>
              </a:solidFill>
              <a:sym typeface="Webdings" pitchFamily="18" charset="2"/>
            </a:endParaRPr>
          </a:p>
          <a:p>
            <a:pPr eaLnBrk="1" hangingPunct="1">
              <a:buFont typeface="Webdings" pitchFamily="18" charset="2"/>
              <a:buNone/>
            </a:pPr>
            <a:endParaRPr lang="pt-BR" altLang="pt-BR" sz="2000" b="1" dirty="0">
              <a:solidFill>
                <a:srgbClr val="0000FF"/>
              </a:solidFill>
              <a:sym typeface="Webdings" pitchFamily="18" charset="2"/>
            </a:endParaRPr>
          </a:p>
          <a:p>
            <a:pPr eaLnBrk="1" hangingPunct="1">
              <a:buFont typeface="Webdings" pitchFamily="18" charset="2"/>
              <a:buNone/>
            </a:pPr>
            <a:r>
              <a:rPr lang="pt-BR" altLang="pt-BR" b="1" dirty="0">
                <a:solidFill>
                  <a:srgbClr val="FF0000"/>
                </a:solidFill>
                <a:sym typeface="Webdings" pitchFamily="18" charset="2"/>
              </a:rPr>
              <a:t></a:t>
            </a:r>
            <a:r>
              <a:rPr lang="pt-BR" altLang="pt-BR" sz="2000" b="1" dirty="0">
                <a:solidFill>
                  <a:srgbClr val="0000FF"/>
                </a:solidFill>
                <a:sym typeface="Webdings" pitchFamily="18" charset="2"/>
              </a:rPr>
              <a:t>Sensibilizar os profissionais à assistência em </a:t>
            </a:r>
            <a:r>
              <a:rPr lang="pt-BR" altLang="pt-BR" sz="2000" b="1" dirty="0" smtClean="0">
                <a:solidFill>
                  <a:srgbClr val="0000FF"/>
                </a:solidFill>
                <a:sym typeface="Webdings" pitchFamily="18" charset="2"/>
              </a:rPr>
              <a:t>IST/HIV/AIDS/HV </a:t>
            </a:r>
            <a:endParaRPr lang="pt-BR" altLang="pt-BR" sz="2000" b="1" dirty="0">
              <a:solidFill>
                <a:srgbClr val="0000FF"/>
              </a:solidFill>
              <a:sym typeface="Webdings" pitchFamily="18" charset="2"/>
            </a:endParaRPr>
          </a:p>
          <a:p>
            <a:pPr eaLnBrk="1" hangingPunct="1">
              <a:buFont typeface="Webdings" pitchFamily="18" charset="2"/>
              <a:buNone/>
            </a:pPr>
            <a:r>
              <a:rPr lang="pt-BR" altLang="pt-BR" sz="2000" b="1" dirty="0">
                <a:solidFill>
                  <a:srgbClr val="0000FF"/>
                </a:solidFill>
                <a:sym typeface="Webdings" pitchFamily="18" charset="2"/>
              </a:rPr>
              <a:t>   observando os princípios éticos.</a:t>
            </a:r>
            <a:r>
              <a:rPr lang="pt-BR" altLang="pt-BR" sz="2000" dirty="0">
                <a:solidFill>
                  <a:srgbClr val="0000FF"/>
                </a:solidFill>
                <a:sym typeface="Webdings" pitchFamily="18" charset="2"/>
              </a:rPr>
              <a:t> </a:t>
            </a:r>
          </a:p>
          <a:p>
            <a:pPr eaLnBrk="1" hangingPunct="1">
              <a:buFont typeface="Webdings" pitchFamily="18" charset="2"/>
              <a:buNone/>
            </a:pPr>
            <a:endParaRPr lang="pt-BR" altLang="pt-BR" sz="2000" dirty="0">
              <a:solidFill>
                <a:srgbClr val="0000FF"/>
              </a:solidFill>
              <a:sym typeface="Webdings" pitchFamily="18" charset="2"/>
            </a:endParaRPr>
          </a:p>
          <a:p>
            <a:pPr eaLnBrk="1" hangingPunct="1">
              <a:buFont typeface="Webdings" pitchFamily="18" charset="2"/>
              <a:buNone/>
            </a:pPr>
            <a:endParaRPr lang="pt-BR" altLang="pt-BR" b="1" dirty="0">
              <a:solidFill>
                <a:srgbClr val="FF0000"/>
              </a:solidFill>
              <a:sym typeface="Webdings" pitchFamily="18" charset="2"/>
            </a:endParaRPr>
          </a:p>
        </p:txBody>
      </p:sp>
      <p:pic>
        <p:nvPicPr>
          <p:cNvPr id="6" name="Picture 5" descr="LogoSAE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2725" y="88106"/>
            <a:ext cx="500063" cy="752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828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2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851" grpId="0" build="p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9429000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4" name="CorelDRAW" r:id="rId3" imgW="4421505" imgH="3092291" progId="CorelDRAW.Graphic.12">
                  <p:embed/>
                </p:oleObj>
              </mc:Choice>
              <mc:Fallback>
                <p:oleObj name="CorelDRAW" r:id="rId3" imgW="4421505" imgH="3092291" progId="CorelDRAW.Graphic.12">
                  <p:embed/>
                  <p:pic>
                    <p:nvPicPr>
                      <p:cNvPr id="614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2847603" y="131203"/>
            <a:ext cx="28937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BR" altLang="pt-BR" sz="3200" b="1" dirty="0">
                <a:solidFill>
                  <a:schemeClr val="tx2"/>
                </a:solidFill>
              </a:rPr>
              <a:t>Nossa </a:t>
            </a:r>
            <a:r>
              <a:rPr lang="pt-BR" altLang="pt-BR" sz="3200" b="1" dirty="0" smtClean="0">
                <a:solidFill>
                  <a:schemeClr val="tx2"/>
                </a:solidFill>
              </a:rPr>
              <a:t>Equipe</a:t>
            </a:r>
            <a:endParaRPr lang="pt-BR" altLang="pt-BR" sz="3200" b="1" dirty="0">
              <a:solidFill>
                <a:schemeClr val="tx2"/>
              </a:solidFill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0" y="710640"/>
            <a:ext cx="9143999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Webdings" pitchFamily="18" charset="2"/>
              <a:buNone/>
            </a:pPr>
            <a:r>
              <a:rPr lang="pt-BR" altLang="pt-BR" sz="2400" b="1" dirty="0">
                <a:solidFill>
                  <a:srgbClr val="FF0000"/>
                </a:solidFill>
                <a:sym typeface="Webdings" pitchFamily="18" charset="2"/>
              </a:rPr>
              <a:t></a:t>
            </a:r>
            <a:r>
              <a:rPr lang="pt-BR" altLang="pt-BR" sz="2400" b="1" dirty="0">
                <a:solidFill>
                  <a:schemeClr val="tx2"/>
                </a:solidFill>
                <a:sym typeface="Webdings" pitchFamily="18" charset="2"/>
              </a:rPr>
              <a:t>Médicos (Obstetras, Pediatras e Infectologistas)</a:t>
            </a:r>
          </a:p>
          <a:p>
            <a:pPr eaLnBrk="1" hangingPunct="1">
              <a:buFont typeface="Webdings" pitchFamily="18" charset="2"/>
              <a:buNone/>
            </a:pPr>
            <a:endParaRPr lang="pt-BR" altLang="pt-BR" sz="2400" b="1" dirty="0">
              <a:solidFill>
                <a:srgbClr val="FF0000"/>
              </a:solidFill>
              <a:sym typeface="Webdings" pitchFamily="18" charset="2"/>
            </a:endParaRPr>
          </a:p>
          <a:p>
            <a:pPr eaLnBrk="1" hangingPunct="1">
              <a:buFont typeface="Webdings" pitchFamily="18" charset="2"/>
              <a:buNone/>
            </a:pPr>
            <a:r>
              <a:rPr lang="pt-BR" altLang="pt-BR" sz="2400" b="1" dirty="0">
                <a:solidFill>
                  <a:srgbClr val="FF0000"/>
                </a:solidFill>
                <a:sym typeface="Webdings" pitchFamily="18" charset="2"/>
              </a:rPr>
              <a:t></a:t>
            </a:r>
            <a:r>
              <a:rPr lang="pt-BR" altLang="pt-BR" dirty="0">
                <a:sym typeface="Webdings" pitchFamily="18" charset="2"/>
              </a:rPr>
              <a:t> </a:t>
            </a:r>
            <a:r>
              <a:rPr lang="pt-BR" altLang="pt-BR" sz="2400" b="1" dirty="0">
                <a:solidFill>
                  <a:schemeClr val="tx2"/>
                </a:solidFill>
                <a:sym typeface="Webdings" pitchFamily="18" charset="2"/>
              </a:rPr>
              <a:t>Enfermeiros</a:t>
            </a:r>
          </a:p>
          <a:p>
            <a:pPr eaLnBrk="1" hangingPunct="1">
              <a:buFont typeface="Webdings" pitchFamily="18" charset="2"/>
              <a:buNone/>
            </a:pPr>
            <a:endParaRPr lang="pt-BR" altLang="pt-BR" sz="2400" b="1" dirty="0">
              <a:solidFill>
                <a:srgbClr val="FF0000"/>
              </a:solidFill>
              <a:sym typeface="Webdings" pitchFamily="18" charset="2"/>
            </a:endParaRPr>
          </a:p>
          <a:p>
            <a:pPr eaLnBrk="1" hangingPunct="1">
              <a:buFont typeface="Webdings" pitchFamily="18" charset="2"/>
              <a:buNone/>
            </a:pPr>
            <a:r>
              <a:rPr lang="pt-BR" altLang="pt-BR" sz="2400" b="1" dirty="0">
                <a:solidFill>
                  <a:srgbClr val="FF0000"/>
                </a:solidFill>
                <a:sym typeface="Webdings" pitchFamily="18" charset="2"/>
              </a:rPr>
              <a:t></a:t>
            </a:r>
            <a:r>
              <a:rPr lang="pt-BR" altLang="pt-BR" dirty="0">
                <a:sym typeface="Webdings" pitchFamily="18" charset="2"/>
              </a:rPr>
              <a:t> </a:t>
            </a:r>
            <a:r>
              <a:rPr lang="pt-BR" altLang="pt-BR" sz="2400" b="1" dirty="0">
                <a:solidFill>
                  <a:schemeClr val="tx2"/>
                </a:solidFill>
                <a:sym typeface="Webdings" pitchFamily="18" charset="2"/>
              </a:rPr>
              <a:t>Psicólogos</a:t>
            </a:r>
          </a:p>
          <a:p>
            <a:pPr eaLnBrk="1" hangingPunct="1">
              <a:buFont typeface="Webdings" pitchFamily="18" charset="2"/>
              <a:buNone/>
            </a:pPr>
            <a:endParaRPr lang="pt-BR" altLang="pt-BR" sz="2400" b="1" dirty="0">
              <a:solidFill>
                <a:srgbClr val="FF0000"/>
              </a:solidFill>
              <a:sym typeface="Webdings" pitchFamily="18" charset="2"/>
            </a:endParaRPr>
          </a:p>
          <a:p>
            <a:pPr eaLnBrk="1" hangingPunct="1">
              <a:buFont typeface="Webdings" pitchFamily="18" charset="2"/>
              <a:buNone/>
            </a:pPr>
            <a:r>
              <a:rPr lang="pt-BR" altLang="pt-BR" sz="2400" b="1" dirty="0">
                <a:solidFill>
                  <a:srgbClr val="FF0000"/>
                </a:solidFill>
                <a:sym typeface="Webdings" pitchFamily="18" charset="2"/>
              </a:rPr>
              <a:t></a:t>
            </a:r>
            <a:r>
              <a:rPr lang="pt-BR" altLang="pt-BR" sz="2400" b="1" dirty="0">
                <a:solidFill>
                  <a:schemeClr val="tx2"/>
                </a:solidFill>
                <a:sym typeface="Webdings" pitchFamily="18" charset="2"/>
              </a:rPr>
              <a:t>Assistente Social</a:t>
            </a:r>
          </a:p>
          <a:p>
            <a:pPr eaLnBrk="1" hangingPunct="1">
              <a:buFont typeface="Webdings" pitchFamily="18" charset="2"/>
              <a:buNone/>
            </a:pPr>
            <a:endParaRPr lang="pt-BR" altLang="pt-BR" sz="2400" b="1" dirty="0">
              <a:solidFill>
                <a:srgbClr val="FF0000"/>
              </a:solidFill>
              <a:sym typeface="Webdings" pitchFamily="18" charset="2"/>
            </a:endParaRPr>
          </a:p>
          <a:p>
            <a:pPr eaLnBrk="1" hangingPunct="1">
              <a:buFont typeface="Webdings" pitchFamily="18" charset="2"/>
              <a:buNone/>
            </a:pPr>
            <a:r>
              <a:rPr lang="pt-BR" altLang="pt-BR" sz="2400" b="1" dirty="0">
                <a:solidFill>
                  <a:srgbClr val="FF0000"/>
                </a:solidFill>
                <a:sym typeface="Webdings" pitchFamily="18" charset="2"/>
              </a:rPr>
              <a:t></a:t>
            </a:r>
            <a:r>
              <a:rPr lang="pt-BR" altLang="pt-BR" sz="2400" b="1" dirty="0">
                <a:solidFill>
                  <a:schemeClr val="tx2"/>
                </a:solidFill>
                <a:sym typeface="Webdings" pitchFamily="18" charset="2"/>
              </a:rPr>
              <a:t>Técnicos de Enfermagem</a:t>
            </a:r>
          </a:p>
          <a:p>
            <a:pPr eaLnBrk="1" hangingPunct="1">
              <a:buFont typeface="Webdings" pitchFamily="18" charset="2"/>
              <a:buNone/>
            </a:pPr>
            <a:endParaRPr lang="pt-BR" altLang="pt-BR" sz="2400" b="1" dirty="0">
              <a:solidFill>
                <a:srgbClr val="FF0000"/>
              </a:solidFill>
              <a:sym typeface="Webdings" pitchFamily="18" charset="2"/>
            </a:endParaRPr>
          </a:p>
          <a:p>
            <a:pPr eaLnBrk="1" hangingPunct="1">
              <a:buFont typeface="Webdings" pitchFamily="18" charset="2"/>
              <a:buNone/>
            </a:pPr>
            <a:r>
              <a:rPr lang="pt-BR" altLang="pt-BR" sz="2400" b="1" dirty="0">
                <a:solidFill>
                  <a:srgbClr val="FF0000"/>
                </a:solidFill>
                <a:sym typeface="Webdings" pitchFamily="18" charset="2"/>
              </a:rPr>
              <a:t></a:t>
            </a:r>
            <a:r>
              <a:rPr lang="pt-BR" altLang="pt-BR" dirty="0">
                <a:sym typeface="Webdings" pitchFamily="18" charset="2"/>
              </a:rPr>
              <a:t> </a:t>
            </a:r>
            <a:r>
              <a:rPr lang="pt-BR" altLang="pt-BR" sz="2400" b="1" dirty="0">
                <a:solidFill>
                  <a:schemeClr val="tx2"/>
                </a:solidFill>
                <a:sym typeface="Webdings" pitchFamily="18" charset="2"/>
              </a:rPr>
              <a:t>Fonoaudiólogo</a:t>
            </a:r>
          </a:p>
          <a:p>
            <a:pPr eaLnBrk="1" hangingPunct="1">
              <a:buFont typeface="Webdings" pitchFamily="18" charset="2"/>
              <a:buNone/>
            </a:pPr>
            <a:endParaRPr lang="pt-BR" altLang="pt-BR" sz="2400" b="1" dirty="0">
              <a:solidFill>
                <a:srgbClr val="FF0000"/>
              </a:solidFill>
              <a:sym typeface="Webdings" pitchFamily="18" charset="2"/>
            </a:endParaRPr>
          </a:p>
          <a:p>
            <a:pPr eaLnBrk="1" hangingPunct="1"/>
            <a:r>
              <a:rPr lang="pt-BR" altLang="pt-BR" sz="2400" b="1" dirty="0">
                <a:solidFill>
                  <a:srgbClr val="FF0000"/>
                </a:solidFill>
                <a:sym typeface="Webdings" pitchFamily="18" charset="2"/>
              </a:rPr>
              <a:t> </a:t>
            </a:r>
            <a:r>
              <a:rPr lang="pt-BR" altLang="pt-BR" sz="2400" b="1" dirty="0" smtClean="0">
                <a:solidFill>
                  <a:schemeClr val="tx2"/>
                </a:solidFill>
                <a:sym typeface="Webdings" pitchFamily="18" charset="2"/>
              </a:rPr>
              <a:t>Nutricionista</a:t>
            </a:r>
          </a:p>
          <a:p>
            <a:pPr eaLnBrk="1" hangingPunct="1"/>
            <a:endParaRPr lang="pt-BR" altLang="pt-BR" sz="2400" b="1" dirty="0">
              <a:solidFill>
                <a:schemeClr val="tx2"/>
              </a:solidFill>
              <a:sym typeface="Webdings" pitchFamily="18" charset="2"/>
            </a:endParaRPr>
          </a:p>
          <a:p>
            <a:pPr eaLnBrk="1" hangingPunct="1"/>
            <a:r>
              <a:rPr lang="pt-BR" altLang="pt-BR" sz="2400" b="1" dirty="0">
                <a:solidFill>
                  <a:srgbClr val="FF0000"/>
                </a:solidFill>
                <a:sym typeface="Webdings" pitchFamily="18" charset="2"/>
              </a:rPr>
              <a:t> </a:t>
            </a:r>
            <a:r>
              <a:rPr lang="pt-BR" altLang="pt-BR" sz="2400" b="1" dirty="0" smtClean="0">
                <a:solidFill>
                  <a:schemeClr val="tx2"/>
                </a:solidFill>
                <a:sym typeface="Webdings" pitchFamily="18" charset="2"/>
              </a:rPr>
              <a:t>Farmacêutico </a:t>
            </a:r>
          </a:p>
          <a:p>
            <a:pPr eaLnBrk="1" hangingPunct="1"/>
            <a:r>
              <a:rPr lang="pt-BR" altLang="pt-BR" sz="2400" b="1" dirty="0">
                <a:solidFill>
                  <a:srgbClr val="FF0000"/>
                </a:solidFill>
                <a:sym typeface="Webdings" pitchFamily="18" charset="2"/>
              </a:rPr>
              <a:t> </a:t>
            </a:r>
            <a:r>
              <a:rPr lang="pt-BR" altLang="pt-BR" sz="2400" b="1" dirty="0" smtClean="0">
                <a:solidFill>
                  <a:schemeClr val="tx2"/>
                </a:solidFill>
                <a:sym typeface="Webdings" pitchFamily="18" charset="2"/>
              </a:rPr>
              <a:t>Recepcionistas, Administrativos e Serviços Gerais</a:t>
            </a:r>
            <a:endParaRPr lang="pt-BR" altLang="pt-BR" sz="2400" b="1" dirty="0">
              <a:solidFill>
                <a:schemeClr val="tx2"/>
              </a:solidFill>
              <a:sym typeface="Webdings" pitchFamily="18" charset="2"/>
            </a:endParaRPr>
          </a:p>
          <a:p>
            <a:pPr eaLnBrk="1" hangingPunct="1">
              <a:buFont typeface="Webdings" pitchFamily="18" charset="2"/>
              <a:buNone/>
            </a:pPr>
            <a:endParaRPr lang="pt-BR" altLang="pt-BR" sz="2400" b="1" dirty="0">
              <a:solidFill>
                <a:srgbClr val="FF0000"/>
              </a:solidFill>
              <a:sym typeface="Webdings" pitchFamily="18" charset="2"/>
            </a:endParaRPr>
          </a:p>
        </p:txBody>
      </p:sp>
      <p:pic>
        <p:nvPicPr>
          <p:cNvPr id="5" name="Picture 5" descr="LogoSAE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658" y="47352"/>
            <a:ext cx="500063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465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266" name="Rectangle 2"/>
          <p:cNvSpPr>
            <a:spLocks noChangeArrowheads="1"/>
          </p:cNvSpPr>
          <p:nvPr/>
        </p:nvSpPr>
        <p:spPr bwMode="auto">
          <a:xfrm>
            <a:off x="0" y="981074"/>
            <a:ext cx="9143999" cy="5688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ts val="700"/>
              </a:spcBef>
              <a:buClr>
                <a:srgbClr val="FF0000"/>
              </a:buClr>
              <a:buFont typeface="Webdings" pitchFamily="18" charset="2"/>
              <a:buNone/>
            </a:pPr>
            <a:r>
              <a:rPr lang="pt-BR" altLang="pt-BR" sz="2400" b="1" dirty="0">
                <a:solidFill>
                  <a:srgbClr val="FF0000"/>
                </a:solidFill>
                <a:sym typeface="Webdings" pitchFamily="18" charset="2"/>
              </a:rPr>
              <a:t>Supressão máxima de </a:t>
            </a:r>
            <a:r>
              <a:rPr lang="pt-BR" altLang="pt-BR" sz="2400" b="1" dirty="0" smtClean="0">
                <a:solidFill>
                  <a:srgbClr val="FF0000"/>
                </a:solidFill>
                <a:sym typeface="Webdings" pitchFamily="18" charset="2"/>
              </a:rPr>
              <a:t>CV (INDETECÇÃO);</a:t>
            </a:r>
            <a:endParaRPr lang="es-ES_tradnl" altLang="pt-BR" sz="2400" dirty="0">
              <a:solidFill>
                <a:srgbClr val="000099"/>
              </a:solidFill>
              <a:latin typeface="Comic Sans MS" pitchFamily="66" charset="0"/>
            </a:endParaRPr>
          </a:p>
          <a:p>
            <a:pPr algn="just" eaLnBrk="1" hangingPunct="1">
              <a:lnSpc>
                <a:spcPct val="150000"/>
              </a:lnSpc>
              <a:spcBef>
                <a:spcPts val="700"/>
              </a:spcBef>
              <a:buClr>
                <a:srgbClr val="FF0000"/>
              </a:buClr>
              <a:buFont typeface="Webdings" pitchFamily="18" charset="2"/>
              <a:buChar char="-"/>
            </a:pPr>
            <a:r>
              <a:rPr lang="es-ES_tradnl" altLang="pt-BR" sz="2400" dirty="0" err="1">
                <a:solidFill>
                  <a:srgbClr val="000099"/>
                </a:solidFill>
                <a:latin typeface="Comic Sans MS" pitchFamily="66" charset="0"/>
              </a:rPr>
              <a:t>Redução</a:t>
            </a:r>
            <a:r>
              <a:rPr lang="es-ES_tradnl" altLang="pt-BR" sz="2400" dirty="0">
                <a:solidFill>
                  <a:srgbClr val="000099"/>
                </a:solidFill>
                <a:latin typeface="Comic Sans MS" pitchFamily="66" charset="0"/>
              </a:rPr>
              <a:t> do nº de </a:t>
            </a:r>
            <a:r>
              <a:rPr lang="es-ES_tradnl" altLang="pt-BR" sz="2400" dirty="0" err="1">
                <a:solidFill>
                  <a:srgbClr val="000099"/>
                </a:solidFill>
                <a:latin typeface="Comic Sans MS" pitchFamily="66" charset="0"/>
              </a:rPr>
              <a:t>internações</a:t>
            </a:r>
            <a:r>
              <a:rPr lang="es-ES_tradnl" altLang="pt-BR" sz="2400" dirty="0" smtClean="0">
                <a:solidFill>
                  <a:srgbClr val="000099"/>
                </a:solidFill>
                <a:latin typeface="Comic Sans MS" pitchFamily="66" charset="0"/>
              </a:rPr>
              <a:t>;</a:t>
            </a:r>
            <a:endParaRPr lang="es-ES_tradnl" altLang="pt-BR" sz="2400" dirty="0">
              <a:solidFill>
                <a:srgbClr val="000099"/>
              </a:solidFill>
              <a:latin typeface="Comic Sans MS" pitchFamily="66" charset="0"/>
            </a:endParaRPr>
          </a:p>
          <a:p>
            <a:pPr algn="just" eaLnBrk="1" hangingPunct="1">
              <a:lnSpc>
                <a:spcPct val="150000"/>
              </a:lnSpc>
              <a:spcBef>
                <a:spcPts val="700"/>
              </a:spcBef>
              <a:buClr>
                <a:srgbClr val="FF0000"/>
              </a:buClr>
              <a:buFont typeface="Webdings" pitchFamily="18" charset="2"/>
              <a:buNone/>
            </a:pPr>
            <a:r>
              <a:rPr lang="pt-BR" altLang="pt-BR" sz="2400" b="1" dirty="0">
                <a:solidFill>
                  <a:srgbClr val="FF0000"/>
                </a:solidFill>
                <a:sym typeface="Webdings" pitchFamily="18" charset="2"/>
              </a:rPr>
              <a:t></a:t>
            </a:r>
            <a:r>
              <a:rPr lang="es-ES_tradnl" altLang="pt-BR" sz="2400" dirty="0">
                <a:solidFill>
                  <a:srgbClr val="000099"/>
                </a:solidFill>
                <a:latin typeface="Comic Sans MS" pitchFamily="66" charset="0"/>
              </a:rPr>
              <a:t> </a:t>
            </a:r>
            <a:r>
              <a:rPr lang="es-ES_tradnl" altLang="pt-BR" sz="2400" dirty="0" err="1">
                <a:solidFill>
                  <a:srgbClr val="000099"/>
                </a:solidFill>
                <a:latin typeface="Comic Sans MS" pitchFamily="66" charset="0"/>
              </a:rPr>
              <a:t>Redução</a:t>
            </a:r>
            <a:r>
              <a:rPr lang="es-ES_tradnl" altLang="pt-BR" sz="2400" dirty="0">
                <a:solidFill>
                  <a:srgbClr val="000099"/>
                </a:solidFill>
                <a:latin typeface="Comic Sans MS" pitchFamily="66" charset="0"/>
              </a:rPr>
              <a:t> da demanda de cuidados </a:t>
            </a:r>
            <a:r>
              <a:rPr lang="es-ES_tradnl" altLang="pt-BR" sz="2400" dirty="0" smtClean="0">
                <a:solidFill>
                  <a:srgbClr val="000099"/>
                </a:solidFill>
                <a:latin typeface="Comic Sans MS" pitchFamily="66" charset="0"/>
              </a:rPr>
              <a:t>médicos a </a:t>
            </a:r>
            <a:r>
              <a:rPr lang="es-ES_tradnl" altLang="pt-BR" sz="2400" dirty="0" err="1" smtClean="0">
                <a:solidFill>
                  <a:srgbClr val="000099"/>
                </a:solidFill>
                <a:latin typeface="Comic Sans MS" pitchFamily="66" charset="0"/>
              </a:rPr>
              <a:t>nível</a:t>
            </a:r>
            <a:r>
              <a:rPr lang="es-ES_tradnl" altLang="pt-BR" sz="2400" dirty="0" smtClean="0">
                <a:solidFill>
                  <a:srgbClr val="000099"/>
                </a:solidFill>
                <a:latin typeface="Comic Sans MS" pitchFamily="66" charset="0"/>
              </a:rPr>
              <a:t> </a:t>
            </a:r>
            <a:r>
              <a:rPr lang="es-ES_tradnl" altLang="pt-BR" sz="2400" dirty="0" err="1" smtClean="0">
                <a:solidFill>
                  <a:srgbClr val="000099"/>
                </a:solidFill>
                <a:latin typeface="Comic Sans MS" pitchFamily="66" charset="0"/>
              </a:rPr>
              <a:t>hospitalar</a:t>
            </a:r>
            <a:r>
              <a:rPr lang="es-ES_tradnl" altLang="pt-BR" sz="2400" dirty="0" smtClean="0">
                <a:solidFill>
                  <a:srgbClr val="000099"/>
                </a:solidFill>
                <a:latin typeface="Comic Sans MS" pitchFamily="66" charset="0"/>
              </a:rPr>
              <a:t> (HD e Hospital Convencional)</a:t>
            </a:r>
            <a:endParaRPr lang="es-ES_tradnl" altLang="pt-BR" sz="2400" dirty="0">
              <a:solidFill>
                <a:srgbClr val="000099"/>
              </a:solidFill>
              <a:latin typeface="Comic Sans MS" pitchFamily="66" charset="0"/>
            </a:endParaRPr>
          </a:p>
          <a:p>
            <a:pPr algn="just" eaLnBrk="1" hangingPunct="1">
              <a:lnSpc>
                <a:spcPct val="150000"/>
              </a:lnSpc>
              <a:spcBef>
                <a:spcPts val="700"/>
              </a:spcBef>
              <a:buClr>
                <a:srgbClr val="FF0000"/>
              </a:buClr>
              <a:buFont typeface="Webdings" pitchFamily="18" charset="2"/>
              <a:buChar char="-"/>
            </a:pPr>
            <a:r>
              <a:rPr lang="es-ES_tradnl" altLang="pt-BR" sz="2400" dirty="0" err="1">
                <a:solidFill>
                  <a:srgbClr val="000099"/>
                </a:solidFill>
                <a:latin typeface="Comic Sans MS" pitchFamily="66" charset="0"/>
              </a:rPr>
              <a:t>Redução</a:t>
            </a:r>
            <a:r>
              <a:rPr lang="es-ES_tradnl" altLang="pt-BR" sz="2400" dirty="0">
                <a:solidFill>
                  <a:srgbClr val="000099"/>
                </a:solidFill>
                <a:latin typeface="Comic Sans MS" pitchFamily="66" charset="0"/>
              </a:rPr>
              <a:t> na </a:t>
            </a:r>
            <a:r>
              <a:rPr lang="es-ES_tradnl" altLang="pt-BR" sz="2400" dirty="0" err="1">
                <a:solidFill>
                  <a:srgbClr val="000099"/>
                </a:solidFill>
                <a:latin typeface="Comic Sans MS" pitchFamily="66" charset="0"/>
              </a:rPr>
              <a:t>mortalidade</a:t>
            </a:r>
            <a:r>
              <a:rPr lang="es-ES_tradnl" altLang="pt-BR" sz="2400" dirty="0">
                <a:solidFill>
                  <a:srgbClr val="000099"/>
                </a:solidFill>
                <a:latin typeface="Comic Sans MS" pitchFamily="66" charset="0"/>
              </a:rPr>
              <a:t> por </a:t>
            </a:r>
            <a:r>
              <a:rPr lang="es-ES_tradnl" altLang="pt-BR" sz="2400" dirty="0" err="1">
                <a:solidFill>
                  <a:srgbClr val="000099"/>
                </a:solidFill>
                <a:latin typeface="Comic Sans MS" pitchFamily="66" charset="0"/>
              </a:rPr>
              <a:t>Aids</a:t>
            </a:r>
            <a:r>
              <a:rPr lang="es-ES_tradnl" altLang="pt-BR" sz="2400" dirty="0" smtClean="0">
                <a:solidFill>
                  <a:srgbClr val="000099"/>
                </a:solidFill>
                <a:latin typeface="Comic Sans MS" pitchFamily="66" charset="0"/>
              </a:rPr>
              <a:t>;</a:t>
            </a:r>
            <a:endParaRPr lang="es-ES_tradnl" altLang="pt-BR" sz="2400" dirty="0">
              <a:solidFill>
                <a:srgbClr val="000099"/>
              </a:solidFill>
              <a:latin typeface="Comic Sans MS" pitchFamily="66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20000"/>
              </a:spcBef>
              <a:buClr>
                <a:srgbClr val="FF0000"/>
              </a:buClr>
              <a:buFont typeface="Webdings" pitchFamily="18" charset="2"/>
              <a:buChar char="-"/>
            </a:pPr>
            <a:r>
              <a:rPr lang="es-ES_tradnl" altLang="pt-BR" sz="2400" dirty="0" err="1">
                <a:solidFill>
                  <a:srgbClr val="000099"/>
                </a:solidFill>
                <a:latin typeface="Comic Sans MS" pitchFamily="66" charset="0"/>
              </a:rPr>
              <a:t>Redução</a:t>
            </a:r>
            <a:r>
              <a:rPr lang="es-ES_tradnl" altLang="pt-BR" sz="2400" dirty="0">
                <a:solidFill>
                  <a:srgbClr val="000099"/>
                </a:solidFill>
                <a:latin typeface="Comic Sans MS" pitchFamily="66" charset="0"/>
              </a:rPr>
              <a:t> de </a:t>
            </a:r>
            <a:r>
              <a:rPr lang="es-ES_tradnl" altLang="pt-BR" sz="2400" dirty="0" err="1">
                <a:solidFill>
                  <a:srgbClr val="000099"/>
                </a:solidFill>
                <a:latin typeface="Comic Sans MS" pitchFamily="66" charset="0"/>
              </a:rPr>
              <a:t>complicações</a:t>
            </a:r>
            <a:r>
              <a:rPr lang="es-ES_tradnl" altLang="pt-BR" sz="2400" dirty="0">
                <a:solidFill>
                  <a:srgbClr val="000099"/>
                </a:solidFill>
                <a:latin typeface="Comic Sans MS" pitchFamily="66" charset="0"/>
              </a:rPr>
              <a:t> </a:t>
            </a:r>
            <a:r>
              <a:rPr lang="es-ES_tradnl" altLang="pt-BR" sz="2400" dirty="0" err="1">
                <a:solidFill>
                  <a:srgbClr val="000099"/>
                </a:solidFill>
                <a:latin typeface="Comic Sans MS" pitchFamily="66" charset="0"/>
              </a:rPr>
              <a:t>oportinistas</a:t>
            </a:r>
            <a:r>
              <a:rPr lang="es-ES_tradnl" altLang="pt-BR" sz="2400" dirty="0" smtClean="0">
                <a:solidFill>
                  <a:srgbClr val="000099"/>
                </a:solidFill>
                <a:latin typeface="Comic Sans MS" pitchFamily="66" charset="0"/>
              </a:rPr>
              <a:t>;</a:t>
            </a:r>
            <a:endParaRPr lang="es-ES_tradnl" altLang="pt-BR" sz="2400" dirty="0">
              <a:solidFill>
                <a:srgbClr val="000099"/>
              </a:solidFill>
              <a:latin typeface="Comic Sans MS" pitchFamily="66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20000"/>
              </a:spcBef>
              <a:buClr>
                <a:srgbClr val="FF0000"/>
              </a:buClr>
              <a:buFont typeface="Webdings" pitchFamily="18" charset="2"/>
              <a:buChar char="-"/>
            </a:pPr>
            <a:r>
              <a:rPr lang="es-ES_tradnl" altLang="pt-BR" sz="2400" dirty="0" err="1">
                <a:solidFill>
                  <a:srgbClr val="000099"/>
                </a:solidFill>
                <a:latin typeface="Comic Sans MS" pitchFamily="66" charset="0"/>
              </a:rPr>
              <a:t>Redução</a:t>
            </a:r>
            <a:r>
              <a:rPr lang="es-ES_tradnl" altLang="pt-BR" sz="2400" dirty="0">
                <a:solidFill>
                  <a:srgbClr val="000099"/>
                </a:solidFill>
                <a:latin typeface="Comic Sans MS" pitchFamily="66" charset="0"/>
              </a:rPr>
              <a:t> dos </a:t>
            </a:r>
            <a:r>
              <a:rPr lang="es-ES_tradnl" altLang="pt-BR" sz="2400" dirty="0" err="1">
                <a:solidFill>
                  <a:srgbClr val="000099"/>
                </a:solidFill>
                <a:latin typeface="Comic Sans MS" pitchFamily="66" charset="0"/>
              </a:rPr>
              <a:t>custos</a:t>
            </a:r>
            <a:r>
              <a:rPr lang="es-ES_tradnl" altLang="pt-BR" sz="2400" dirty="0">
                <a:solidFill>
                  <a:srgbClr val="000099"/>
                </a:solidFill>
                <a:latin typeface="Comic Sans MS" pitchFamily="66" charset="0"/>
              </a:rPr>
              <a:t> (</a:t>
            </a:r>
            <a:r>
              <a:rPr lang="es-ES_tradnl" altLang="pt-BR" sz="2400" dirty="0" err="1">
                <a:solidFill>
                  <a:srgbClr val="000099"/>
                </a:solidFill>
                <a:latin typeface="Comic Sans MS" pitchFamily="66" charset="0"/>
              </a:rPr>
              <a:t>diretos</a:t>
            </a:r>
            <a:r>
              <a:rPr lang="es-ES_tradnl" altLang="pt-BR" sz="2400" dirty="0">
                <a:solidFill>
                  <a:srgbClr val="000099"/>
                </a:solidFill>
                <a:latin typeface="Comic Sans MS" pitchFamily="66" charset="0"/>
              </a:rPr>
              <a:t> e </a:t>
            </a:r>
            <a:r>
              <a:rPr lang="es-ES_tradnl" altLang="pt-BR" sz="2400" dirty="0" err="1">
                <a:solidFill>
                  <a:srgbClr val="000099"/>
                </a:solidFill>
                <a:latin typeface="Comic Sans MS" pitchFamily="66" charset="0"/>
              </a:rPr>
              <a:t>indiretos</a:t>
            </a:r>
            <a:r>
              <a:rPr lang="es-ES_tradnl" altLang="pt-BR" sz="2400" dirty="0" smtClean="0">
                <a:solidFill>
                  <a:srgbClr val="000099"/>
                </a:solidFill>
                <a:latin typeface="Comic Sans MS" pitchFamily="66" charset="0"/>
              </a:rPr>
              <a:t>).</a:t>
            </a:r>
            <a:endParaRPr lang="es-ES_tradnl" altLang="pt-BR" sz="2400" dirty="0">
              <a:solidFill>
                <a:srgbClr val="000099"/>
              </a:solidFill>
              <a:latin typeface="Comic Sans MS" pitchFamily="66" charset="0"/>
            </a:endParaRPr>
          </a:p>
          <a:p>
            <a:pPr algn="just" eaLnBrk="1" hangingPunct="1">
              <a:lnSpc>
                <a:spcPct val="150000"/>
              </a:lnSpc>
              <a:spcBef>
                <a:spcPct val="20000"/>
              </a:spcBef>
              <a:buClr>
                <a:srgbClr val="FF0000"/>
              </a:buClr>
              <a:buFont typeface="Webdings" pitchFamily="18" charset="2"/>
              <a:buChar char="-"/>
            </a:pPr>
            <a:r>
              <a:rPr lang="es-ES_tradnl" altLang="pt-BR" sz="2400" dirty="0" err="1">
                <a:solidFill>
                  <a:srgbClr val="000099"/>
                </a:solidFill>
                <a:latin typeface="Comic Sans MS" pitchFamily="66" charset="0"/>
              </a:rPr>
              <a:t>Redução</a:t>
            </a:r>
            <a:r>
              <a:rPr lang="es-ES_tradnl" altLang="pt-BR" sz="2400" dirty="0">
                <a:solidFill>
                  <a:srgbClr val="000099"/>
                </a:solidFill>
                <a:latin typeface="Comic Sans MS" pitchFamily="66" charset="0"/>
              </a:rPr>
              <a:t> da T.V. do HIV, obviamente da AIDS pediátrica.</a:t>
            </a:r>
          </a:p>
          <a:p>
            <a:pPr algn="just" eaLnBrk="1" hangingPunct="1">
              <a:spcBef>
                <a:spcPct val="20000"/>
              </a:spcBef>
              <a:buClr>
                <a:srgbClr val="FF0000"/>
              </a:buClr>
              <a:buFont typeface="Webdings" pitchFamily="18" charset="2"/>
              <a:buChar char="-"/>
            </a:pPr>
            <a:endParaRPr lang="es-ES_tradnl" altLang="pt-BR" sz="2400" dirty="0">
              <a:solidFill>
                <a:srgbClr val="000099"/>
              </a:solidFill>
              <a:latin typeface="Comic Sans MS" pitchFamily="66" charset="0"/>
            </a:endParaRPr>
          </a:p>
        </p:txBody>
      </p:sp>
      <p:sp>
        <p:nvSpPr>
          <p:cNvPr id="523267" name="Text Box 3"/>
          <p:cNvSpPr txBox="1">
            <a:spLocks noChangeArrowheads="1"/>
          </p:cNvSpPr>
          <p:nvPr/>
        </p:nvSpPr>
        <p:spPr bwMode="auto">
          <a:xfrm>
            <a:off x="323850" y="333375"/>
            <a:ext cx="76930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pt-BR" altLang="pt-BR" sz="2800">
                <a:solidFill>
                  <a:srgbClr val="000099"/>
                </a:solidFill>
                <a:latin typeface="Comic Sans MS" pitchFamily="66" charset="0"/>
              </a:rPr>
              <a:t>Impacto da terapia anti-retroviral combinada</a:t>
            </a:r>
          </a:p>
        </p:txBody>
      </p:sp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7432675" y="71278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pt-BR" altLang="pt-BR"/>
          </a:p>
        </p:txBody>
      </p:sp>
      <p:pic>
        <p:nvPicPr>
          <p:cNvPr id="31749" name="Picture 5" descr="LogoSA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913" y="260350"/>
            <a:ext cx="500062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9421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23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23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23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23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3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3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23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232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23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232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3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232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23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232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23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232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3266" grpId="0" build="p" autoUpdateAnimBg="0"/>
      <p:bldP spid="523267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pic>
        <p:nvPicPr>
          <p:cNvPr id="35844" name="Picture 4" descr="OrganigramaDBase Compost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LogoSA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5909" y="188640"/>
            <a:ext cx="500063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3551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98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5" descr="LogoSA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88640"/>
            <a:ext cx="500063" cy="75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288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676400" y="990600"/>
            <a:ext cx="3962400" cy="228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2400"/>
          </a:p>
        </p:txBody>
      </p:sp>
    </p:spTree>
    <p:extLst>
      <p:ext uri="{BB962C8B-B14F-4D97-AF65-F5344CB8AC3E}">
        <p14:creationId xmlns:p14="http://schemas.microsoft.com/office/powerpoint/2010/main" val="577829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pic>
        <p:nvPicPr>
          <p:cNvPr id="3891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369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pt-BR" altLang="pt-BR" smtClean="0"/>
          </a:p>
        </p:txBody>
      </p:sp>
      <p:pic>
        <p:nvPicPr>
          <p:cNvPr id="39940" name="Picture 7" descr="SAE_GF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37" y="-28575"/>
            <a:ext cx="9144000" cy="688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LogoSA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89646"/>
            <a:ext cx="500063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01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ítulo 1"/>
          <p:cNvSpPr>
            <a:spLocks noGrp="1"/>
          </p:cNvSpPr>
          <p:nvPr>
            <p:ph type="title"/>
          </p:nvPr>
        </p:nvSpPr>
        <p:spPr>
          <a:xfrm>
            <a:off x="0" y="2708920"/>
            <a:ext cx="8712968" cy="1143000"/>
          </a:xfrm>
        </p:spPr>
        <p:txBody>
          <a:bodyPr/>
          <a:lstStyle/>
          <a:p>
            <a:r>
              <a:rPr lang="pt-BR" altLang="pt-BR" b="1" dirty="0" smtClean="0"/>
              <a:t/>
            </a:r>
            <a:br>
              <a:rPr lang="pt-BR" altLang="pt-BR" b="1" dirty="0" smtClean="0"/>
            </a:br>
            <a:r>
              <a:rPr lang="pt-BR" altLang="pt-BR" b="1" dirty="0" smtClean="0"/>
              <a:t>PROTOCOLO CLÍNICO E DIRETRIZ TERAPÊUTICA (PCDT) DO SAE Atualizado até 2018</a:t>
            </a:r>
          </a:p>
        </p:txBody>
      </p:sp>
      <p:pic>
        <p:nvPicPr>
          <p:cNvPr id="3" name="Picture 7" descr="LogoSAE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260350"/>
            <a:ext cx="647700" cy="936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112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otavio\Pictures\Fotos SAE inaugura￧￣o 11-2002\MVC-625F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93" y="-2331"/>
            <a:ext cx="4830461" cy="36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otavio\Pictures\Fotos SAE inaugura￧￣o 11-2002\MVC-610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321" y="3595595"/>
            <a:ext cx="4921712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9" name="Picture 5" descr="C:\Users\otavio\Pictures\Fotos SAE inaugura￧￣o 11-2002\MVC-611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5392" y="3595594"/>
            <a:ext cx="4270258" cy="3546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6660232" y="134076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/>
          </a:p>
        </p:txBody>
      </p:sp>
      <p:pic>
        <p:nvPicPr>
          <p:cNvPr id="16390" name="Picture 6" descr="C:\Users\otavio\Pictures\Fotos SAE inaugura￧￣o 11-2002\MVC-609F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882" y="6410"/>
            <a:ext cx="4305768" cy="3589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71986" y="55549"/>
            <a:ext cx="8430641" cy="36933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b="1" dirty="0" smtClean="0">
                <a:solidFill>
                  <a:schemeClr val="tx2">
                    <a:lumMod val="75000"/>
                  </a:schemeClr>
                </a:solidFill>
              </a:rPr>
              <a:t>INAUGURAÇÃO DO PRIMEIRO E ÚNICO SAE MATERNO INFANTIL DO PAÍS</a:t>
            </a:r>
            <a:endParaRPr lang="pt-BR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4136989" y="513234"/>
            <a:ext cx="1321708" cy="36933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pt-BR" b="1" dirty="0" smtClean="0">
                <a:solidFill>
                  <a:schemeClr val="tx2">
                    <a:lumMod val="75000"/>
                  </a:schemeClr>
                </a:solidFill>
              </a:rPr>
              <a:t>22/11/2002</a:t>
            </a:r>
            <a:endParaRPr lang="pt-BR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31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otavio\Pictures\Fotos SAE - HU - 10-2002\MVC-011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658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149479" y="78033"/>
            <a:ext cx="701493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rgbClr val="FF0000"/>
                </a:solidFill>
              </a:rPr>
              <a:t>PROJETO CFA-026/02 – </a:t>
            </a:r>
            <a:r>
              <a:rPr lang="pt-BR" sz="2400" b="1" dirty="0">
                <a:solidFill>
                  <a:srgbClr val="FF0000"/>
                </a:solidFill>
              </a:rPr>
              <a:t>C</a:t>
            </a:r>
            <a:r>
              <a:rPr lang="pt-BR" sz="2400" b="1" dirty="0" smtClean="0">
                <a:solidFill>
                  <a:srgbClr val="FF0000"/>
                </a:solidFill>
              </a:rPr>
              <a:t>N-DST/AIDS-MS</a:t>
            </a:r>
          </a:p>
          <a:p>
            <a:endParaRPr lang="pt-BR" sz="2400" b="1" dirty="0">
              <a:solidFill>
                <a:srgbClr val="FF0000"/>
              </a:solidFill>
            </a:endParaRPr>
          </a:p>
          <a:p>
            <a:r>
              <a:rPr lang="pt-BR" sz="2400" b="1" dirty="0" smtClean="0">
                <a:solidFill>
                  <a:srgbClr val="FF0000"/>
                </a:solidFill>
              </a:rPr>
              <a:t>IMPLANTAÇÃO DO SAE FAMILIAR MATERNO INFANTIL</a:t>
            </a:r>
          </a:p>
          <a:p>
            <a:r>
              <a:rPr lang="pt-BR" sz="2400" b="1" dirty="0" smtClean="0">
                <a:solidFill>
                  <a:srgbClr val="FF0000"/>
                </a:solidFill>
              </a:rPr>
              <a:t>E ANFITEATRO Dr. LINDBERGH FARIAS</a:t>
            </a:r>
          </a:p>
          <a:p>
            <a:r>
              <a:rPr lang="pt-BR" sz="2400" b="1" dirty="0" smtClean="0">
                <a:solidFill>
                  <a:srgbClr val="FF0000"/>
                </a:solidFill>
              </a:rPr>
              <a:t>AUTOR: PROF. DR. OTÁVIO SOARES DE PINHO NETO</a:t>
            </a:r>
            <a:endParaRPr lang="pt-BR" sz="2400" b="1" dirty="0">
              <a:solidFill>
                <a:srgbClr val="FF0000"/>
              </a:solidFill>
            </a:endParaRPr>
          </a:p>
        </p:txBody>
      </p:sp>
      <p:pic>
        <p:nvPicPr>
          <p:cNvPr id="4" name="Picture 5" descr="LogoSAE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005064"/>
            <a:ext cx="500063" cy="752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079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otavio\Pictures\Fotos SAE - HU - 10-2002\MVC-012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LogoSAE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765" y="1402976"/>
            <a:ext cx="500063" cy="752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12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otavio\Pictures\Fotos SAE - HU - 10-2002\DD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LogoSAE1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116632"/>
            <a:ext cx="500063" cy="752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408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otavio\Pictures\Fotos SAE - HU - 10-2002\MVC-015F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LogoSA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106" y="394447"/>
            <a:ext cx="500063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5216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otavio\Pictures\Fotos SAE - HU - 10-2002\MVC-021F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LogoSA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94446"/>
            <a:ext cx="500063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48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otavio\Pictures\Fotos SAE - HU - 10-2002\MVC-018F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20" y="-238672"/>
            <a:ext cx="9144000" cy="7101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LogoSA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105" y="-99392"/>
            <a:ext cx="500063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6245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otavio\Pictures\Fotos SAE - HU - 10-2002\MVC-032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19" y="0"/>
            <a:ext cx="457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otavio\Pictures\Fotos SAE - HU - 10-2002\MVC-033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181" y="0"/>
            <a:ext cx="45976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LogoSAE1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88640"/>
            <a:ext cx="500063" cy="7524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12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otavio\Pictures\Fotos SAE - HU - 10-2002\MVC-002F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3" y="0"/>
            <a:ext cx="4415711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C:\Users\otavio\Pictures\Fotos SAE - HU - 10-2002\MVC-004F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0"/>
            <a:ext cx="471601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 descr="LogoSAE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121" y="188640"/>
            <a:ext cx="500063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832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otavio\Pictures\Fotos SAE - HU - 10-2002\MVC-034F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LogoSA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137" y="116632"/>
            <a:ext cx="500063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066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otavio\Pictures\Fotos SAE - HU - 10-2002\MVC-029F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LogoSA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106" y="394447"/>
            <a:ext cx="500063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051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otavio\Pictures\Back Up Imagens Fevereiro 2014\BACK UP 2010 FOTO\Pastas variadas\Fotos Progest auditorio 0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21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624590" y="1113457"/>
            <a:ext cx="813677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>
                <a:solidFill>
                  <a:srgbClr val="FFC000"/>
                </a:solidFill>
              </a:rPr>
              <a:t>AUDITÓRIO DR. LINDBERGH FARIAS ( 156 LUGARES)</a:t>
            </a:r>
          </a:p>
          <a:p>
            <a:endParaRPr lang="pt-BR" sz="2400" b="1" dirty="0">
              <a:solidFill>
                <a:srgbClr val="FFC000"/>
              </a:solidFill>
            </a:endParaRPr>
          </a:p>
          <a:p>
            <a:r>
              <a:rPr lang="pt-BR" sz="2400" b="1" dirty="0" smtClean="0">
                <a:solidFill>
                  <a:srgbClr val="FFC000"/>
                </a:solidFill>
              </a:rPr>
              <a:t>PROJETO CFA 026/02 CN-DST/AIDS/MS</a:t>
            </a:r>
          </a:p>
          <a:p>
            <a:endParaRPr lang="pt-BR" sz="2400" b="1" dirty="0">
              <a:solidFill>
                <a:srgbClr val="FFC000"/>
              </a:solidFill>
            </a:endParaRPr>
          </a:p>
          <a:p>
            <a:r>
              <a:rPr lang="pt-BR" sz="2400" b="1" dirty="0">
                <a:solidFill>
                  <a:srgbClr val="FFC000"/>
                </a:solidFill>
              </a:rPr>
              <a:t>AUTOR: PROF. DR. OTÁVIO SOARES DE PINHO NETO</a:t>
            </a:r>
          </a:p>
          <a:p>
            <a:endParaRPr lang="pt-BR" sz="24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895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otavio\Pictures\Fotos SAE - HU - 10-2002\DD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LogoSA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89646"/>
            <a:ext cx="500063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636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otavio\Pictures\Back Up Imagens Fevereiro 2014\Back up fotos Agosto 2011\BACK UP 2010\Fotos Progest auditorio 0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5" descr="LogoSA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188640"/>
            <a:ext cx="500063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0515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44624"/>
            <a:ext cx="4556945" cy="68133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CaixaDeTexto 1"/>
          <p:cNvSpPr txBox="1"/>
          <p:nvPr/>
        </p:nvSpPr>
        <p:spPr>
          <a:xfrm>
            <a:off x="5364088" y="2866537"/>
            <a:ext cx="351570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 smtClean="0"/>
              <a:t>  OBRIGADO</a:t>
            </a:r>
          </a:p>
          <a:p>
            <a:r>
              <a:rPr lang="pt-BR" sz="3200" dirty="0" smtClean="0"/>
              <a:t>EQUIPE DO SAE!</a:t>
            </a:r>
            <a:endParaRPr lang="pt-BR" sz="32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5076056" y="4348626"/>
            <a:ext cx="4067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C00000"/>
                </a:solidFill>
              </a:rPr>
              <a:t>LUTADORES INCANSÁVEIS!</a:t>
            </a:r>
          </a:p>
          <a:p>
            <a:endParaRPr lang="pt-BR" sz="2000" b="1" dirty="0" smtClean="0">
              <a:solidFill>
                <a:srgbClr val="C00000"/>
              </a:solidFill>
            </a:endParaRPr>
          </a:p>
          <a:p>
            <a:r>
              <a:rPr lang="pt-BR" sz="2000" b="1" dirty="0" smtClean="0">
                <a:solidFill>
                  <a:srgbClr val="C00000"/>
                </a:solidFill>
              </a:rPr>
              <a:t>Vestem a camisa mesmo!</a:t>
            </a:r>
            <a:endParaRPr lang="pt-BR" sz="2000" b="1" dirty="0">
              <a:solidFill>
                <a:srgbClr val="C00000"/>
              </a:solidFill>
            </a:endParaRPr>
          </a:p>
        </p:txBody>
      </p:sp>
      <p:pic>
        <p:nvPicPr>
          <p:cNvPr id="5" name="Picture 5" descr="LogoSA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3" y="404663"/>
            <a:ext cx="1224136" cy="246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5609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ntegralidade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16" y="386622"/>
            <a:ext cx="7956550" cy="597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3347864" y="1475052"/>
            <a:ext cx="459174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Dificuldades do SAE!</a:t>
            </a:r>
          </a:p>
          <a:p>
            <a:endParaRPr lang="pt-BR" dirty="0"/>
          </a:p>
        </p:txBody>
      </p:sp>
      <p:pic>
        <p:nvPicPr>
          <p:cNvPr id="9" name="Picture 7" descr="LogoSA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916832"/>
            <a:ext cx="864096" cy="124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tângulo 9"/>
          <p:cNvSpPr/>
          <p:nvPr/>
        </p:nvSpPr>
        <p:spPr>
          <a:xfrm>
            <a:off x="3347864" y="2828836"/>
            <a:ext cx="47460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endParaRPr lang="pt-BR" dirty="0"/>
          </a:p>
          <a:p>
            <a:r>
              <a:rPr lang="pt-BR" b="1" dirty="0" smtClean="0"/>
              <a:t>Ampliação da Equipe:</a:t>
            </a:r>
          </a:p>
          <a:p>
            <a:r>
              <a:rPr lang="pt-BR" b="1" dirty="0" smtClean="0"/>
              <a:t>Profissionais de Saúde e </a:t>
            </a:r>
          </a:p>
          <a:p>
            <a:r>
              <a:rPr lang="pt-BR" b="1" dirty="0" smtClean="0"/>
              <a:t>Técnicos </a:t>
            </a:r>
            <a:r>
              <a:rPr lang="pt-BR" b="1" dirty="0"/>
              <a:t>Administrativos</a:t>
            </a:r>
            <a:r>
              <a:rPr lang="pt-BR" b="1" dirty="0" smtClean="0"/>
              <a:t>;</a:t>
            </a:r>
          </a:p>
          <a:p>
            <a:endParaRPr lang="pt-BR" b="1" dirty="0"/>
          </a:p>
          <a:p>
            <a:r>
              <a:rPr lang="pt-BR" b="1" dirty="0" smtClean="0"/>
              <a:t>Equipamentos/ Materiais Permanentes:</a:t>
            </a:r>
          </a:p>
          <a:p>
            <a:r>
              <a:rPr lang="pt-BR" b="1" dirty="0" smtClean="0"/>
              <a:t>Substituição/ manutenção </a:t>
            </a:r>
            <a:r>
              <a:rPr lang="pt-BR" b="1" dirty="0"/>
              <a:t>de </a:t>
            </a:r>
            <a:r>
              <a:rPr lang="pt-BR" b="1" dirty="0" smtClean="0"/>
              <a:t>mobiliários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62868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LogoSA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192040"/>
            <a:ext cx="6477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babel1"/>
          <p:cNvPicPr>
            <a:picLocks noGrp="1"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1" y="1109781"/>
            <a:ext cx="3743969" cy="3484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1" descr="bureaucra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505" y="1196975"/>
            <a:ext cx="4038600" cy="315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tângulo 1"/>
          <p:cNvSpPr/>
          <p:nvPr/>
        </p:nvSpPr>
        <p:spPr>
          <a:xfrm>
            <a:off x="251520" y="3933056"/>
            <a:ext cx="8560585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pt-BR" sz="3200" dirty="0" smtClean="0">
              <a:solidFill>
                <a:prstClr val="black"/>
              </a:solidFill>
              <a:ea typeface="MS PGothic" panose="020B0600070205080204" pitchFamily="34" charset="-128"/>
            </a:endParaRP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prstClr val="black"/>
                </a:solidFill>
                <a:ea typeface="MS PGothic" panose="020B0600070205080204" pitchFamily="34" charset="-128"/>
              </a:rPr>
              <a:t>Garantia de apoio </a:t>
            </a:r>
            <a:r>
              <a:rPr lang="pt-BR" sz="3200" dirty="0">
                <a:solidFill>
                  <a:prstClr val="black"/>
                </a:solidFill>
                <a:ea typeface="MS PGothic" panose="020B0600070205080204" pitchFamily="34" charset="-128"/>
              </a:rPr>
              <a:t>institucional </a:t>
            </a:r>
            <a:endParaRPr lang="pt-BR" sz="3200" dirty="0" smtClean="0">
              <a:solidFill>
                <a:prstClr val="black"/>
              </a:solidFill>
              <a:ea typeface="MS PGothic" panose="020B0600070205080204" pitchFamily="34" charset="-128"/>
            </a:endParaRPr>
          </a:p>
          <a:p>
            <a:pPr marL="342900" lvl="0" indent="-3429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pt-BR" sz="3200" dirty="0" smtClean="0">
                <a:solidFill>
                  <a:prstClr val="black"/>
                </a:solidFill>
                <a:ea typeface="MS PGothic" panose="020B0600070205080204" pitchFamily="34" charset="-128"/>
              </a:rPr>
              <a:t>Cumprimento/entendimento da </a:t>
            </a:r>
            <a:r>
              <a:rPr lang="pt-BR" sz="3200" dirty="0">
                <a:solidFill>
                  <a:prstClr val="black"/>
                </a:solidFill>
                <a:ea typeface="MS PGothic" panose="020B0600070205080204" pitchFamily="34" charset="-128"/>
              </a:rPr>
              <a:t>verdadeira politica do serviço e sua filosofia fundamentada no SUS.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34188" y="192040"/>
            <a:ext cx="6918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/>
              <a:t>Quais as palavras de ordem?</a:t>
            </a:r>
          </a:p>
        </p:txBody>
      </p:sp>
    </p:spTree>
    <p:extLst>
      <p:ext uri="{BB962C8B-B14F-4D97-AF65-F5344CB8AC3E}">
        <p14:creationId xmlns:p14="http://schemas.microsoft.com/office/powerpoint/2010/main" val="254563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704" y="188640"/>
            <a:ext cx="9122296" cy="6669360"/>
          </a:xfrm>
        </p:spPr>
        <p:txBody>
          <a:bodyPr/>
          <a:lstStyle/>
          <a:p>
            <a:pPr algn="ctr"/>
            <a:r>
              <a:rPr lang="pt-BR" sz="4800" b="1" i="1" dirty="0" smtClean="0">
                <a:solidFill>
                  <a:srgbClr val="FF0000"/>
                </a:solidFill>
              </a:rPr>
              <a:t>Perseverança!</a:t>
            </a:r>
          </a:p>
          <a:p>
            <a:pPr algn="ctr"/>
            <a:r>
              <a:rPr lang="pt-BR" sz="4800" b="1" i="1" dirty="0" smtClean="0">
                <a:solidFill>
                  <a:srgbClr val="FF0000"/>
                </a:solidFill>
              </a:rPr>
              <a:t>Luta</a:t>
            </a:r>
          </a:p>
          <a:p>
            <a:pPr marL="0" indent="0" algn="ctr">
              <a:buNone/>
            </a:pPr>
            <a:r>
              <a:rPr lang="pt-BR" sz="4800" b="1" i="1" dirty="0" smtClean="0">
                <a:solidFill>
                  <a:srgbClr val="FF0000"/>
                </a:solidFill>
              </a:rPr>
              <a:t>e </a:t>
            </a:r>
          </a:p>
          <a:p>
            <a:pPr marL="0" indent="0" algn="ctr">
              <a:buNone/>
            </a:pPr>
            <a:r>
              <a:rPr lang="pt-BR" sz="2800" b="1" i="1" dirty="0" smtClean="0">
                <a:solidFill>
                  <a:srgbClr val="FF0000"/>
                </a:solidFill>
              </a:rPr>
              <a:t>RESULTADOS ALCANÇADOS!</a:t>
            </a:r>
          </a:p>
          <a:p>
            <a:pPr marL="0" indent="0" algn="ctr">
              <a:buNone/>
            </a:pPr>
            <a:endParaRPr lang="pt-BR" sz="2800" b="1" i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pt-BR" sz="2800" b="1" i="1" dirty="0">
                <a:solidFill>
                  <a:srgbClr val="FF0000"/>
                </a:solidFill>
              </a:rPr>
              <a:t>Quanto Custa uma criança </a:t>
            </a:r>
            <a:r>
              <a:rPr lang="pt-BR" sz="2800" b="1" i="1" dirty="0" smtClean="0">
                <a:solidFill>
                  <a:srgbClr val="FF0000"/>
                </a:solidFill>
              </a:rPr>
              <a:t>COM HIV?</a:t>
            </a:r>
          </a:p>
          <a:p>
            <a:pPr marL="0" indent="0" algn="ctr">
              <a:buNone/>
            </a:pPr>
            <a:r>
              <a:rPr lang="pt-BR" sz="2800" b="1" i="1" dirty="0">
                <a:solidFill>
                  <a:srgbClr val="FF0000"/>
                </a:solidFill>
              </a:rPr>
              <a:t>e</a:t>
            </a:r>
            <a:r>
              <a:rPr lang="pt-BR" sz="2800" b="1" i="1" dirty="0" smtClean="0">
                <a:solidFill>
                  <a:srgbClr val="FF0000"/>
                </a:solidFill>
              </a:rPr>
              <a:t> Quanto Custa uma criança livre do HIV?????</a:t>
            </a:r>
          </a:p>
          <a:p>
            <a:pPr marL="0" indent="0" algn="ctr">
              <a:buNone/>
            </a:pPr>
            <a:endParaRPr lang="pt-BR" sz="2800" b="1" i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pt-BR" sz="2800" b="1" i="1" dirty="0" smtClean="0">
                <a:solidFill>
                  <a:srgbClr val="FF0000"/>
                </a:solidFill>
              </a:rPr>
              <a:t>Isto é o SAE Familiar Materno Infantil!</a:t>
            </a:r>
          </a:p>
          <a:p>
            <a:pPr marL="0" indent="0" algn="ctr">
              <a:buNone/>
            </a:pPr>
            <a:r>
              <a:rPr lang="pt-BR" sz="5400" b="1" i="1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endParaRPr lang="pt-BR" sz="5400" b="1" i="1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pt-BR" sz="5400" b="1" i="1" dirty="0" smtClean="0">
              <a:solidFill>
                <a:srgbClr val="FF0000"/>
              </a:solidFill>
            </a:endParaRPr>
          </a:p>
        </p:txBody>
      </p:sp>
      <p:pic>
        <p:nvPicPr>
          <p:cNvPr id="4" name="Picture 5" descr="LogoSA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4106" y="394447"/>
            <a:ext cx="500063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1780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2412206" y="2924175"/>
            <a:ext cx="49149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pt-BR" altLang="pt-BR" sz="3600" b="1">
              <a:solidFill>
                <a:srgbClr val="000099"/>
              </a:solidFill>
              <a:latin typeface="Comic Sans MS" panose="030F0702030302020204" pitchFamily="66" charset="0"/>
            </a:endParaRPr>
          </a:p>
        </p:txBody>
      </p:sp>
      <p:pic>
        <p:nvPicPr>
          <p:cNvPr id="25604" name="Picture 4" descr="crianca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7"/>
          <p:cNvSpPr txBox="1">
            <a:spLocks noChangeArrowheads="1"/>
          </p:cNvSpPr>
          <p:nvPr/>
        </p:nvSpPr>
        <p:spPr bwMode="auto">
          <a:xfrm>
            <a:off x="1856185" y="2949579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pt-BR" altLang="pt-BR" sz="240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25606" name="Text Box 8"/>
          <p:cNvSpPr txBox="1">
            <a:spLocks noChangeArrowheads="1"/>
          </p:cNvSpPr>
          <p:nvPr/>
        </p:nvSpPr>
        <p:spPr bwMode="auto">
          <a:xfrm>
            <a:off x="1721644" y="2565400"/>
            <a:ext cx="5286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altLang="pt-BR" sz="240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sp>
        <p:nvSpPr>
          <p:cNvPr id="25607" name="Text Box 9"/>
          <p:cNvSpPr txBox="1">
            <a:spLocks noChangeArrowheads="1"/>
          </p:cNvSpPr>
          <p:nvPr/>
        </p:nvSpPr>
        <p:spPr bwMode="auto">
          <a:xfrm>
            <a:off x="1802606" y="2806704"/>
            <a:ext cx="18473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pt-BR" altLang="pt-BR" sz="2400">
              <a:solidFill>
                <a:prstClr val="black"/>
              </a:solidFill>
              <a:latin typeface="Comic Sans MS" panose="030F0702030302020204" pitchFamily="66" charset="0"/>
            </a:endParaRPr>
          </a:p>
        </p:txBody>
      </p:sp>
      <p:pic>
        <p:nvPicPr>
          <p:cNvPr id="63498" name="Picture 10" descr="coralaco[1]">
            <a:hlinkClick r:id="" action="ppaction://noaction" highlightClick="1"/>
          </p:cNvPr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75" y="845391"/>
            <a:ext cx="863203" cy="1943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9" name="Text Box 11"/>
          <p:cNvSpPr txBox="1">
            <a:spLocks noChangeArrowheads="1"/>
          </p:cNvSpPr>
          <p:nvPr/>
        </p:nvSpPr>
        <p:spPr bwMode="auto">
          <a:xfrm>
            <a:off x="3286762" y="5988342"/>
            <a:ext cx="579613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pt-BR" altLang="pt-BR" sz="2400" b="1" dirty="0">
                <a:solidFill>
                  <a:srgbClr val="FFCC00"/>
                </a:solidFill>
              </a:rPr>
              <a:t>Muito Obrigado</a:t>
            </a:r>
            <a:r>
              <a:rPr lang="pt-BR" altLang="pt-BR" b="1" dirty="0" smtClean="0">
                <a:solidFill>
                  <a:srgbClr val="FFCC00"/>
                </a:solidFill>
              </a:rPr>
              <a:t>!</a:t>
            </a:r>
          </a:p>
          <a:p>
            <a:r>
              <a:rPr lang="pt-BR" altLang="pt-BR" b="1" dirty="0" smtClean="0">
                <a:solidFill>
                  <a:srgbClr val="FFCC00"/>
                </a:solidFill>
              </a:rPr>
              <a:t>                                 João Pessoa,  17 e 18/12/2018</a:t>
            </a:r>
            <a:endParaRPr lang="pt-BR" altLang="pt-BR" b="1" dirty="0">
              <a:solidFill>
                <a:srgbClr val="FFCC00"/>
              </a:solidFill>
            </a:endParaRPr>
          </a:p>
        </p:txBody>
      </p:sp>
      <p:pic>
        <p:nvPicPr>
          <p:cNvPr id="9" name="Picture 7" descr="LogoSAE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260350"/>
            <a:ext cx="647700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0906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3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638</Words>
  <Application>Microsoft Office PowerPoint</Application>
  <PresentationFormat>Apresentação na tela (4:3)</PresentationFormat>
  <Paragraphs>159</Paragraphs>
  <Slides>41</Slides>
  <Notes>2</Notes>
  <HiddenSlides>0</HiddenSlides>
  <MMClips>0</MMClips>
  <ScaleCrop>false</ScaleCrop>
  <HeadingPairs>
    <vt:vector size="8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Servidores OLE inseridos</vt:lpstr>
      </vt:variant>
      <vt:variant>
        <vt:i4>4</vt:i4>
      </vt:variant>
      <vt:variant>
        <vt:lpstr>Títulos de slides</vt:lpstr>
      </vt:variant>
      <vt:variant>
        <vt:i4>41</vt:i4>
      </vt:variant>
    </vt:vector>
  </HeadingPairs>
  <TitlesOfParts>
    <vt:vector size="55" baseType="lpstr">
      <vt:lpstr>MS PGothic</vt:lpstr>
      <vt:lpstr>Arial</vt:lpstr>
      <vt:lpstr>Arial Unicode MS</vt:lpstr>
      <vt:lpstr>Calibri</vt:lpstr>
      <vt:lpstr>Comic Sans MS</vt:lpstr>
      <vt:lpstr>Tahoma</vt:lpstr>
      <vt:lpstr>Times New Roman</vt:lpstr>
      <vt:lpstr>Webdings</vt:lpstr>
      <vt:lpstr>Tema do Office</vt:lpstr>
      <vt:lpstr>3_Tema do Office</vt:lpstr>
      <vt:lpstr>Foto do Photo Editor</vt:lpstr>
      <vt:lpstr>Clip</vt:lpstr>
      <vt:lpstr>Documento</vt:lpstr>
      <vt:lpstr>CorelDRAW</vt:lpstr>
      <vt:lpstr>Apresentação do PowerPoint</vt:lpstr>
      <vt:lpstr>Apresentação do PowerPoint</vt:lpstr>
      <vt:lpstr>PROGEST/SAE/HULW/UFPB</vt:lpstr>
      <vt:lpstr>Apresentação do PowerPoint</vt:lpstr>
      <vt:lpstr>PROGEST  HULW-UFPB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 Promover a melhoria da qualidade de vida das mulheres gestantes, puérperas, parceiros portadores do HIV/AIDS e filhos menores de 13 anos;    Interromper a cadeia de transmissão vertical do HIV em todos os seus níveis;    Reduzir o risco de transmissão vertical do HIV;     Oferecer uma assistência baseada nos princípios da equidade, qualidade e resolutividade às gestantes portadoras do vírus HIV/AIDS, Parceiros, filhos menores de 13 anos, por uma equipe multidisciplinar, acompanhando-a no pré-natal, intraparto e pós-parto, Crianças expostas/infectadas     Reoferecer testagem voluntária para o HIV a toda gestante e parceiro atendidos no SAE/ HULW, precedida de aconselhamento pré e pós-teste sobre IST/HIV/AIDS/HV;  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 PROTOCOLO CLÍNICO E DIRETRIZ TERAPÊUTICA (PCDT) DO SAE Atualizado até 2018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otavio</dc:creator>
  <cp:lastModifiedBy>Otavio Soares de Pinho Neto</cp:lastModifiedBy>
  <cp:revision>57</cp:revision>
  <dcterms:created xsi:type="dcterms:W3CDTF">2017-11-10T21:43:37Z</dcterms:created>
  <dcterms:modified xsi:type="dcterms:W3CDTF">2019-01-29T13:43:02Z</dcterms:modified>
</cp:coreProperties>
</file>